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Formel-Editor1.bin" ContentType="application/vnd.openxmlformats-officedocument.oleObject"/>
  <Override PartName="/ppt/embeddings/Microsoft_Formel-Editor2.bin" ContentType="application/vnd.openxmlformats-officedocument.oleObject"/>
  <Override PartName="/ppt/embeddings/Microsoft_Formel-Editor3.bin" ContentType="application/vnd.openxmlformats-officedocument.oleObject"/>
  <Override PartName="/ppt/embeddings/Microsoft_Formel-Editor4.bin" ContentType="application/vnd.openxmlformats-officedocument.oleObject"/>
  <Override PartName="/ppt/embeddings/Microsoft_Formel-Editor5.bin" ContentType="application/vnd.openxmlformats-officedocument.oleObject"/>
  <Override PartName="/ppt/embeddings/Microsoft_Formel-Editor6.bin" ContentType="application/vnd.openxmlformats-officedocument.oleObject"/>
  <Override PartName="/ppt/embeddings/Microsoft_Formel-Editor7.bin" ContentType="application/vnd.openxmlformats-officedocument.oleObject"/>
  <Override PartName="/ppt/embeddings/Microsoft_Formel-Editor8.bin" ContentType="application/vnd.openxmlformats-officedocument.oleObject"/>
  <Override PartName="/ppt/embeddings/Microsoft_Formel-Editor9.bin" ContentType="application/vnd.openxmlformats-officedocument.oleObject"/>
  <Override PartName="/ppt/embeddings/Microsoft_Formel-Editor10.bin" ContentType="application/vnd.openxmlformats-officedocument.oleObject"/>
  <Override PartName="/ppt/embeddings/Microsoft_Formel-Editor11.bin" ContentType="application/vnd.openxmlformats-officedocument.oleObject"/>
  <Override PartName="/ppt/embeddings/Microsoft_Formel-Editor12.bin" ContentType="application/vnd.openxmlformats-officedocument.oleObject"/>
  <Override PartName="/ppt/embeddings/Microsoft_Formel-Editor13.bin" ContentType="application/vnd.openxmlformats-officedocument.oleObject"/>
  <Override PartName="/ppt/embeddings/Microsoft_Formel-Editor14.bin" ContentType="application/vnd.openxmlformats-officedocument.oleObject"/>
  <Override PartName="/ppt/embeddings/Microsoft_Formel-Editor15.bin" ContentType="application/vnd.openxmlformats-officedocument.oleObject"/>
  <Override PartName="/ppt/embeddings/Microsoft_Formel-Editor16.bin" ContentType="application/vnd.openxmlformats-officedocument.oleObject"/>
  <Override PartName="/ppt/embeddings/Microsoft_Formel-Editor17.bin" ContentType="application/vnd.openxmlformats-officedocument.oleObject"/>
  <Override PartName="/ppt/embeddings/Microsoft_Formel-Editor18.bin" ContentType="application/vnd.openxmlformats-officedocument.oleObject"/>
  <Override PartName="/ppt/embeddings/Microsoft_Formel-Editor19.bin" ContentType="application/vnd.openxmlformats-officedocument.oleObject"/>
  <Override PartName="/ppt/embeddings/Microsoft_Formel-Editor20.bin" ContentType="application/vnd.openxmlformats-officedocument.oleObject"/>
  <Override PartName="/ppt/embeddings/Microsoft_Formel-Editor21.bin" ContentType="application/vnd.openxmlformats-officedocument.oleObject"/>
  <Override PartName="/ppt/embeddings/Microsoft_Formel-Editor22.bin" ContentType="application/vnd.openxmlformats-officedocument.oleObject"/>
  <Override PartName="/ppt/embeddings/Microsoft_Formel-Editor23.bin" ContentType="application/vnd.openxmlformats-officedocument.oleObject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Microsoft_Formel-Editor24.bin" ContentType="application/vnd.openxmlformats-officedocument.oleObject"/>
  <Override PartName="/ppt/embeddings/Microsoft_Formel-Editor25.bin" ContentType="application/vnd.openxmlformats-officedocument.oleObject"/>
  <Override PartName="/ppt/embeddings/Microsoft_Formel-Editor26.bin" ContentType="application/vnd.openxmlformats-officedocument.oleObject"/>
  <Override PartName="/ppt/embeddings/Microsoft_Formel-Editor27.bin" ContentType="application/vnd.openxmlformats-officedocument.oleObject"/>
  <Override PartName="/ppt/embeddings/Microsoft_Formel-Editor28.bin" ContentType="application/vnd.openxmlformats-officedocument.oleObject"/>
  <Override PartName="/ppt/notesSlides/notesSlide3.xml" ContentType="application/vnd.openxmlformats-officedocument.presentationml.notesSlide+xml"/>
  <Override PartName="/ppt/embeddings/Microsoft_Formel-Editor29.bin" ContentType="application/vnd.openxmlformats-officedocument.oleObject"/>
  <Override PartName="/ppt/embeddings/oleObject2.bin" ContentType="application/vnd.openxmlformats-officedocument.oleObject"/>
  <Override PartName="/ppt/embeddings/Microsoft_Formel-Editor30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Formel-Editor31.bin" ContentType="application/vnd.openxmlformats-officedocument.oleObject"/>
  <Override PartName="/ppt/embeddings/Microsoft_Formel-Editor32.bin" ContentType="application/vnd.openxmlformats-officedocument.oleObject"/>
  <Override PartName="/ppt/embeddings/Microsoft_Formel-Editor33.bin" ContentType="application/vnd.openxmlformats-officedocument.oleObject"/>
  <Override PartName="/ppt/embeddings/Microsoft_Formel-Editor34.bin" ContentType="application/vnd.openxmlformats-officedocument.oleObject"/>
  <Override PartName="/ppt/embeddings/Microsoft_Formel-Editor35.bin" ContentType="application/vnd.openxmlformats-officedocument.oleObject"/>
  <Override PartName="/ppt/embeddings/Microsoft_Formel-Editor3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Formel-Editor3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Formel-Editor3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Formel-Editor39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Microsoft_Formel-Editor40.bin" ContentType="application/vnd.openxmlformats-officedocument.oleObject"/>
  <Override PartName="/ppt/embeddings/Microsoft_Formel-Editor41.bin" ContentType="application/vnd.openxmlformats-officedocument.oleObject"/>
  <Override PartName="/ppt/embeddings/Microsoft_Formel-Editor42.bin" ContentType="application/vnd.openxmlformats-officedocument.oleObject"/>
  <Override PartName="/ppt/embeddings/Microsoft_Formel-Editor43.bin" ContentType="application/vnd.openxmlformats-officedocument.oleObject"/>
  <Override PartName="/ppt/embeddings/Microsoft_Formel-Editor44.bin" ContentType="application/vnd.openxmlformats-officedocument.oleObject"/>
  <Override PartName="/ppt/embeddings/Microsoft_Formel-Editor45.bin" ContentType="application/vnd.openxmlformats-officedocument.oleObject"/>
  <Override PartName="/ppt/embeddings/Microsoft_Formel-Editor46.bin" ContentType="application/vnd.openxmlformats-officedocument.oleObject"/>
  <Override PartName="/ppt/embeddings/Microsoft_Formel-Editor47.bin" ContentType="application/vnd.openxmlformats-officedocument.oleObject"/>
  <Override PartName="/ppt/embeddings/Microsoft_Formel-Editor48.bin" ContentType="application/vnd.openxmlformats-officedocument.oleObject"/>
  <Override PartName="/ppt/embeddings/Microsoft_Formel-Editor49.bin" ContentType="application/vnd.openxmlformats-officedocument.oleObject"/>
  <Override PartName="/ppt/embeddings/Microsoft_Formel-Editor50.bin" ContentType="application/vnd.openxmlformats-officedocument.oleObject"/>
  <Override PartName="/ppt/embeddings/Microsoft_Formel-Editor51.bin" ContentType="application/vnd.openxmlformats-officedocument.oleObject"/>
  <Override PartName="/ppt/embeddings/Microsoft_Formel-Editor52.bin" ContentType="application/vnd.openxmlformats-officedocument.oleObject"/>
  <Override PartName="/ppt/embeddings/Microsoft_Formel-Editor53.bin" ContentType="application/vnd.openxmlformats-officedocument.oleObject"/>
  <Override PartName="/ppt/embeddings/Microsoft_Formel-Editor54.bin" ContentType="application/vnd.openxmlformats-officedocument.oleObject"/>
  <Override PartName="/ppt/embeddings/Microsoft_Formel-Editor55.bin" ContentType="application/vnd.openxmlformats-officedocument.oleObject"/>
  <Override PartName="/ppt/embeddings/Microsoft_Formel-Editor56.bin" ContentType="application/vnd.openxmlformats-officedocument.oleObject"/>
  <Override PartName="/ppt/embeddings/Microsoft_Formel-Editor57.bin" ContentType="application/vnd.openxmlformats-officedocument.oleObject"/>
  <Override PartName="/ppt/embeddings/Microsoft_Formel-Editor58.bin" ContentType="application/vnd.openxmlformats-officedocument.oleObject"/>
  <Override PartName="/ppt/embeddings/Microsoft_Formel-Editor59.bin" ContentType="application/vnd.openxmlformats-officedocument.oleObject"/>
  <Override PartName="/ppt/embeddings/oleObject17.bin" ContentType="application/vnd.openxmlformats-officedocument.oleObject"/>
  <Override PartName="/ppt/embeddings/Microsoft_Formel-Editor60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6" r:id="rId2"/>
    <p:sldId id="317" r:id="rId3"/>
    <p:sldId id="318" r:id="rId4"/>
    <p:sldId id="319" r:id="rId5"/>
    <p:sldId id="320" r:id="rId6"/>
    <p:sldId id="357" r:id="rId7"/>
    <p:sldId id="322" r:id="rId8"/>
    <p:sldId id="323" r:id="rId9"/>
    <p:sldId id="326" r:id="rId10"/>
    <p:sldId id="324" r:id="rId11"/>
    <p:sldId id="325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4" r:id="rId21"/>
    <p:sldId id="336" r:id="rId22"/>
    <p:sldId id="337" r:id="rId23"/>
    <p:sldId id="338" r:id="rId24"/>
    <p:sldId id="375" r:id="rId25"/>
    <p:sldId id="374" r:id="rId26"/>
    <p:sldId id="359" r:id="rId27"/>
    <p:sldId id="360" r:id="rId28"/>
    <p:sldId id="361" r:id="rId29"/>
    <p:sldId id="362" r:id="rId30"/>
    <p:sldId id="363" r:id="rId31"/>
    <p:sldId id="376" r:id="rId32"/>
    <p:sldId id="366" r:id="rId33"/>
    <p:sldId id="368" r:id="rId34"/>
    <p:sldId id="369" r:id="rId35"/>
    <p:sldId id="370" r:id="rId36"/>
    <p:sldId id="371" r:id="rId37"/>
    <p:sldId id="372" r:id="rId38"/>
    <p:sldId id="373" r:id="rId39"/>
    <p:sldId id="356" r:id="rId40"/>
    <p:sldId id="383" r:id="rId41"/>
    <p:sldId id="384" r:id="rId42"/>
    <p:sldId id="385" r:id="rId43"/>
    <p:sldId id="386" r:id="rId44"/>
    <p:sldId id="382" r:id="rId45"/>
    <p:sldId id="377" r:id="rId46"/>
    <p:sldId id="378" r:id="rId47"/>
    <p:sldId id="379" r:id="rId48"/>
    <p:sldId id="339" r:id="rId49"/>
    <p:sldId id="340" r:id="rId50"/>
    <p:sldId id="341" r:id="rId51"/>
    <p:sldId id="342" r:id="rId52"/>
    <p:sldId id="343" r:id="rId53"/>
    <p:sldId id="344" r:id="rId54"/>
    <p:sldId id="350" r:id="rId55"/>
    <p:sldId id="351" r:id="rId56"/>
    <p:sldId id="354" r:id="rId57"/>
    <p:sldId id="355" r:id="rId58"/>
  </p:sldIdLst>
  <p:sldSz cx="9906000" cy="6858000" type="A4"/>
  <p:notesSz cx="9144000" cy="6858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904D0C"/>
    <a:srgbClr val="378E26"/>
    <a:srgbClr val="FF0000"/>
    <a:srgbClr val="F1BB0F"/>
    <a:srgbClr val="F19A0F"/>
    <a:srgbClr val="D77C0F"/>
    <a:srgbClr val="0000FF"/>
    <a:srgbClr val="9D9DFF"/>
    <a:srgbClr val="5C5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1" autoAdjust="0"/>
    <p:restoredTop sz="99125" autoAdjust="0"/>
  </p:normalViewPr>
  <p:slideViewPr>
    <p:cSldViewPr>
      <p:cViewPr varScale="1">
        <p:scale>
          <a:sx n="90" d="100"/>
          <a:sy n="90" d="100"/>
        </p:scale>
        <p:origin x="-67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1" Type="http://schemas.openxmlformats.org/officeDocument/2006/relationships/image" Target="../media/image80.emf"/><Relationship Id="rId2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Relationship Id="rId2" Type="http://schemas.openxmlformats.org/officeDocument/2006/relationships/image" Target="../media/image8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Relationship Id="rId2" Type="http://schemas.openxmlformats.org/officeDocument/2006/relationships/image" Target="../media/image9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05DB2-DF6A-444F-9DB0-CA794FBB7CBC}" type="datetimeFigureOut">
              <a:t>17/11/2013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046B-5D85-C542-94D3-79085C11889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41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80EDDF-0523-A14E-98D5-5AB5ED4F050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5EA2F-A646-014B-92D3-01A3231FA96C}" type="slidenum">
              <a:rPr lang="en-GB"/>
              <a:pPr/>
              <a:t>1</a:t>
            </a:fld>
            <a:endParaRPr lang="en-GB"/>
          </a:p>
        </p:txBody>
      </p:sp>
      <p:sp>
        <p:nvSpPr>
          <p:cNvPr id="3584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084D9-F081-5342-88BC-78F0F4DB8094}" type="slidenum">
              <a:rPr lang="en-GB"/>
              <a:pPr/>
              <a:t>35</a:t>
            </a:fld>
            <a:endParaRPr lang="en-GB"/>
          </a:p>
        </p:txBody>
      </p:sp>
      <p:sp>
        <p:nvSpPr>
          <p:cNvPr id="89090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717E2-FE9B-AE46-B620-375855AB6B85}" type="slidenum">
              <a:rPr lang="en-GB"/>
              <a:pPr/>
              <a:t>36</a:t>
            </a:fld>
            <a:endParaRPr lang="en-GB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C013-F56C-0A44-A456-F16163D898C2}" type="slidenum">
              <a:rPr lang="en-GB"/>
              <a:pPr/>
              <a:t>37</a:t>
            </a:fld>
            <a:endParaRPr lang="en-GB"/>
          </a:p>
        </p:txBody>
      </p:sp>
      <p:sp>
        <p:nvSpPr>
          <p:cNvPr id="105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69D99-B114-6E49-ACB3-59E8F3601264}" type="slidenum">
              <a:rPr lang="en-GB"/>
              <a:pPr/>
              <a:t>38</a:t>
            </a:fld>
            <a:endParaRPr lang="en-GB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B722AA-7D6F-6C48-BF92-3D6E104E3DB3}" type="slidenum">
              <a:rPr lang="en-GB" sz="1200"/>
              <a:pPr/>
              <a:t>54</a:t>
            </a:fld>
            <a:endParaRPr lang="en-GB" sz="120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954A68-B10F-4B44-9288-EAD607500780}" type="slidenum">
              <a:rPr lang="en-GB" sz="1200"/>
              <a:pPr/>
              <a:t>55</a:t>
            </a:fld>
            <a:endParaRPr lang="en-GB" sz="1200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F4A475-F1E1-5D47-A0B6-DF202FCDFFBA}" type="slidenum">
              <a:rPr lang="en-GB" sz="1200"/>
              <a:pPr/>
              <a:t>56</a:t>
            </a:fld>
            <a:endParaRPr lang="en-GB" sz="1200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D138D-DFF9-104B-BE9E-CF979326F8B5}" type="slidenum">
              <a:rPr lang="en-GB"/>
              <a:pPr/>
              <a:t>26</a:t>
            </a:fld>
            <a:endParaRPr lang="en-GB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CD11F-7EFE-F944-87BB-2E3760FBB622}" type="slidenum">
              <a:rPr lang="en-GB"/>
              <a:pPr/>
              <a:t>27</a:t>
            </a:fld>
            <a:endParaRPr lang="en-GB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21836-BA49-9F43-82E4-0BBCADDEFD11}" type="slidenum">
              <a:rPr lang="en-GB"/>
              <a:pPr/>
              <a:t>28</a:t>
            </a:fld>
            <a:endParaRPr lang="en-GB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951FC-B0E1-E84C-B7C1-D1344616FAB3}" type="slidenum">
              <a:rPr lang="en-GB"/>
              <a:pPr/>
              <a:t>29</a:t>
            </a:fld>
            <a:endParaRPr lang="en-GB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3A93F-AF6E-CC4B-8490-02485B87D91D}" type="slidenum">
              <a:rPr lang="en-GB"/>
              <a:pPr/>
              <a:t>30</a:t>
            </a:fld>
            <a:endParaRPr lang="en-GB"/>
          </a:p>
        </p:txBody>
      </p:sp>
      <p:sp>
        <p:nvSpPr>
          <p:cNvPr id="11878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DDBF5-5E6B-ED41-959A-F2A03BD43B47}" type="slidenum">
              <a:rPr lang="en-GB"/>
              <a:pPr/>
              <a:t>32</a:t>
            </a:fld>
            <a:endParaRPr lang="en-GB"/>
          </a:p>
        </p:txBody>
      </p:sp>
      <p:sp>
        <p:nvSpPr>
          <p:cNvPr id="121858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91E7A-62E2-4C42-ABD1-CF1C5FC16E23}" type="slidenum">
              <a:rPr lang="en-GB"/>
              <a:pPr/>
              <a:t>33</a:t>
            </a:fld>
            <a:endParaRPr lang="en-GB"/>
          </a:p>
        </p:txBody>
      </p:sp>
      <p:sp>
        <p:nvSpPr>
          <p:cNvPr id="88066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7398A-FFA1-D049-8587-64E76EE47F3D}" type="slidenum">
              <a:rPr lang="en-GB"/>
              <a:pPr/>
              <a:t>34</a:t>
            </a:fld>
            <a:endParaRPr lang="en-GB"/>
          </a:p>
        </p:txBody>
      </p:sp>
      <p:sp>
        <p:nvSpPr>
          <p:cNvPr id="1085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9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6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4400" y="152400"/>
            <a:ext cx="2311400" cy="6400800"/>
          </a:xfrm>
        </p:spPr>
        <p:txBody>
          <a:bodyPr vert="eaVert"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0200" y="152400"/>
            <a:ext cx="6769100" cy="6400800"/>
          </a:xfrm>
        </p:spPr>
        <p:txBody>
          <a:bodyPr vert="eaVert"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3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607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2750" y="914400"/>
            <a:ext cx="4498975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825" y="914400"/>
            <a:ext cx="4498975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40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7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5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29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545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955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152400"/>
            <a:ext cx="924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914400"/>
            <a:ext cx="9163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2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Formel-Editor3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Formel-Editor4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Formel-Editor9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Formel-Editor5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Formel-Editor6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Formel-Editor7.bin"/><Relationship Id="rId8" Type="http://schemas.openxmlformats.org/officeDocument/2006/relationships/image" Target="../media/image12.emf"/><Relationship Id="rId9" Type="http://schemas.openxmlformats.org/officeDocument/2006/relationships/oleObject" Target="../embeddings/Microsoft_Formel-Editor8.bin"/><Relationship Id="rId10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10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Formel-Editor11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Formel-Editor16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Formel-Editor12.bin"/><Relationship Id="rId4" Type="http://schemas.openxmlformats.org/officeDocument/2006/relationships/image" Target="../media/image17.emf"/><Relationship Id="rId5" Type="http://schemas.openxmlformats.org/officeDocument/2006/relationships/oleObject" Target="../embeddings/Microsoft_Formel-Editor13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Formel-Editor14.bin"/><Relationship Id="rId8" Type="http://schemas.openxmlformats.org/officeDocument/2006/relationships/image" Target="../media/image19.emf"/><Relationship Id="rId9" Type="http://schemas.openxmlformats.org/officeDocument/2006/relationships/oleObject" Target="../embeddings/Microsoft_Formel-Editor15.bin"/><Relationship Id="rId10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17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Formel-Editor18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19.bin"/><Relationship Id="rId4" Type="http://schemas.openxmlformats.org/officeDocument/2006/relationships/image" Target="../media/image24.emf"/><Relationship Id="rId5" Type="http://schemas.openxmlformats.org/officeDocument/2006/relationships/oleObject" Target="../embeddings/Microsoft_Formel-Editor20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21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Formel-Editor22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Formel-Editor23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oleObject" Target="../embeddings/Microsoft_Formel-Editor27.bin"/><Relationship Id="rId13" Type="http://schemas.openxmlformats.org/officeDocument/2006/relationships/image" Target="../media/image34.emf"/><Relationship Id="rId14" Type="http://schemas.openxmlformats.org/officeDocument/2006/relationships/oleObject" Target="../embeddings/Microsoft_Formel-Editor28.bin"/><Relationship Id="rId15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0.emf"/><Relationship Id="rId6" Type="http://schemas.openxmlformats.org/officeDocument/2006/relationships/oleObject" Target="../embeddings/Microsoft_Formel-Editor24.bin"/><Relationship Id="rId7" Type="http://schemas.openxmlformats.org/officeDocument/2006/relationships/image" Target="../media/image31.emf"/><Relationship Id="rId8" Type="http://schemas.openxmlformats.org/officeDocument/2006/relationships/oleObject" Target="../embeddings/Microsoft_Formel-Editor25.bin"/><Relationship Id="rId9" Type="http://schemas.openxmlformats.org/officeDocument/2006/relationships/image" Target="../media/image32.emf"/><Relationship Id="rId10" Type="http://schemas.openxmlformats.org/officeDocument/2006/relationships/oleObject" Target="../embeddings/Microsoft_Formel-Editor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Formel-Editor29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7.emf"/><Relationship Id="rId8" Type="http://schemas.openxmlformats.org/officeDocument/2006/relationships/oleObject" Target="../embeddings/Microsoft_Formel-Editor30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Formel-Editor31.bin"/><Relationship Id="rId5" Type="http://schemas.openxmlformats.org/officeDocument/2006/relationships/image" Target="../media/image41.emf"/><Relationship Id="rId6" Type="http://schemas.openxmlformats.org/officeDocument/2006/relationships/oleObject" Target="../embeddings/Microsoft_Formel-Editor32.bin"/><Relationship Id="rId7" Type="http://schemas.openxmlformats.org/officeDocument/2006/relationships/image" Target="../media/image42.emf"/><Relationship Id="rId8" Type="http://schemas.openxmlformats.org/officeDocument/2006/relationships/oleObject" Target="../embeddings/Microsoft_Formel-Editor33.bin"/><Relationship Id="rId9" Type="http://schemas.openxmlformats.org/officeDocument/2006/relationships/image" Target="../media/image43.emf"/><Relationship Id="rId10" Type="http://schemas.openxmlformats.org/officeDocument/2006/relationships/oleObject" Target="../embeddings/Microsoft_Formel-Editor34.bin"/><Relationship Id="rId11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35.bin"/><Relationship Id="rId4" Type="http://schemas.openxmlformats.org/officeDocument/2006/relationships/image" Target="../media/image45.emf"/><Relationship Id="rId5" Type="http://schemas.openxmlformats.org/officeDocument/2006/relationships/oleObject" Target="../embeddings/Microsoft_Formel-Editor36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52.emf"/><Relationship Id="rId14" Type="http://schemas.openxmlformats.org/officeDocument/2006/relationships/oleObject" Target="../embeddings/Microsoft_Formel-Editor37.bin"/><Relationship Id="rId15" Type="http://schemas.openxmlformats.org/officeDocument/2006/relationships/image" Target="../media/image5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60.emf"/><Relationship Id="rId18" Type="http://schemas.openxmlformats.org/officeDocument/2006/relationships/oleObject" Target="../embeddings/Microsoft_Formel-Editor38.bin"/><Relationship Id="rId19" Type="http://schemas.openxmlformats.org/officeDocument/2006/relationships/image" Target="../media/image6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63.emf"/><Relationship Id="rId8" Type="http://schemas.openxmlformats.org/officeDocument/2006/relationships/oleObject" Target="../embeddings/Microsoft_Formel-Editor39.bin"/><Relationship Id="rId9" Type="http://schemas.openxmlformats.org/officeDocument/2006/relationships/image" Target="../media/image6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67.png"/><Relationship Id="rId5" Type="http://schemas.openxmlformats.org/officeDocument/2006/relationships/oleObject" Target="../embeddings/Microsoft_Formel-Editor40.bin"/><Relationship Id="rId6" Type="http://schemas.openxmlformats.org/officeDocument/2006/relationships/image" Target="../media/image65.emf"/><Relationship Id="rId7" Type="http://schemas.openxmlformats.org/officeDocument/2006/relationships/oleObject" Target="../embeddings/Microsoft_Formel-Editor41.bin"/><Relationship Id="rId8" Type="http://schemas.openxmlformats.org/officeDocument/2006/relationships/image" Target="../media/image6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42.bin"/><Relationship Id="rId4" Type="http://schemas.openxmlformats.org/officeDocument/2006/relationships/image" Target="../media/image74.emf"/><Relationship Id="rId5" Type="http://schemas.openxmlformats.org/officeDocument/2006/relationships/oleObject" Target="../embeddings/Microsoft_Formel-Editor43.bin"/><Relationship Id="rId6" Type="http://schemas.openxmlformats.org/officeDocument/2006/relationships/image" Target="../media/image7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44.bin"/><Relationship Id="rId4" Type="http://schemas.openxmlformats.org/officeDocument/2006/relationships/image" Target="../media/image76.emf"/><Relationship Id="rId5" Type="http://schemas.openxmlformats.org/officeDocument/2006/relationships/oleObject" Target="../embeddings/Microsoft_Formel-Editor45.bin"/><Relationship Id="rId6" Type="http://schemas.openxmlformats.org/officeDocument/2006/relationships/image" Target="../media/image77.emf"/><Relationship Id="rId7" Type="http://schemas.openxmlformats.org/officeDocument/2006/relationships/oleObject" Target="../embeddings/Microsoft_Formel-Editor46.bin"/><Relationship Id="rId8" Type="http://schemas.openxmlformats.org/officeDocument/2006/relationships/image" Target="../media/image78.emf"/><Relationship Id="rId9" Type="http://schemas.openxmlformats.org/officeDocument/2006/relationships/oleObject" Target="../embeddings/Microsoft_Formel-Editor47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48.bin"/><Relationship Id="rId4" Type="http://schemas.openxmlformats.org/officeDocument/2006/relationships/image" Target="../media/image80.emf"/><Relationship Id="rId5" Type="http://schemas.openxmlformats.org/officeDocument/2006/relationships/oleObject" Target="../embeddings/Microsoft_Formel-Editor49.bin"/><Relationship Id="rId6" Type="http://schemas.openxmlformats.org/officeDocument/2006/relationships/image" Target="../media/image81.emf"/><Relationship Id="rId7" Type="http://schemas.openxmlformats.org/officeDocument/2006/relationships/oleObject" Target="../embeddings/Microsoft_Formel-Editor50.bin"/><Relationship Id="rId8" Type="http://schemas.openxmlformats.org/officeDocument/2006/relationships/image" Target="../media/image82.emf"/><Relationship Id="rId9" Type="http://schemas.openxmlformats.org/officeDocument/2006/relationships/oleObject" Target="../embeddings/Microsoft_Formel-Editor51.bin"/><Relationship Id="rId10" Type="http://schemas.openxmlformats.org/officeDocument/2006/relationships/image" Target="../media/image8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52.bin"/><Relationship Id="rId4" Type="http://schemas.openxmlformats.org/officeDocument/2006/relationships/image" Target="../media/image84.emf"/><Relationship Id="rId5" Type="http://schemas.openxmlformats.org/officeDocument/2006/relationships/oleObject" Target="../embeddings/Microsoft_Formel-Editor53.bin"/><Relationship Id="rId6" Type="http://schemas.openxmlformats.org/officeDocument/2006/relationships/image" Target="../media/image8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54.bin"/><Relationship Id="rId4" Type="http://schemas.openxmlformats.org/officeDocument/2006/relationships/image" Target="../media/image86.emf"/><Relationship Id="rId5" Type="http://schemas.openxmlformats.org/officeDocument/2006/relationships/oleObject" Target="../embeddings/Microsoft_Formel-Editor55.bin"/><Relationship Id="rId6" Type="http://schemas.openxmlformats.org/officeDocument/2006/relationships/image" Target="../media/image8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56.bin"/><Relationship Id="rId4" Type="http://schemas.openxmlformats.org/officeDocument/2006/relationships/image" Target="../media/image88.emf"/><Relationship Id="rId5" Type="http://schemas.openxmlformats.org/officeDocument/2006/relationships/oleObject" Target="../embeddings/Microsoft_Formel-Editor57.bin"/><Relationship Id="rId6" Type="http://schemas.openxmlformats.org/officeDocument/2006/relationships/image" Target="../media/image89.emf"/><Relationship Id="rId7" Type="http://schemas.openxmlformats.org/officeDocument/2006/relationships/oleObject" Target="../embeddings/Microsoft_Formel-Editor58.bin"/><Relationship Id="rId8" Type="http://schemas.openxmlformats.org/officeDocument/2006/relationships/image" Target="../media/image90.emf"/><Relationship Id="rId9" Type="http://schemas.openxmlformats.org/officeDocument/2006/relationships/oleObject" Target="../embeddings/Microsoft_Formel-Editor59.bin"/><Relationship Id="rId10" Type="http://schemas.openxmlformats.org/officeDocument/2006/relationships/image" Target="../media/image9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92.emf"/><Relationship Id="rId5" Type="http://schemas.openxmlformats.org/officeDocument/2006/relationships/oleObject" Target="../embeddings/Microsoft_Formel-Editor60.bin"/><Relationship Id="rId6" Type="http://schemas.openxmlformats.org/officeDocument/2006/relationships/image" Target="../media/image9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4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6.png"/><Relationship Id="rId1" Type="http://schemas.microsoft.com/office/2007/relationships/media" Target="file://localhost/Users/cornelisdullemond/science/papers/talks/2010/Heidelberg_W3/Birnstiel_Equil_Trimmed.mov" TargetMode="External"/><Relationship Id="rId2" Type="http://schemas.openxmlformats.org/officeDocument/2006/relationships/video" Target="file://localhost/Users/cornelisdullemond/science/papers/talks/2010/Heidelberg_W3/Birnstiel_Equil_Trimmed.mov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Formel-Editor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152400"/>
            <a:ext cx="9410700" cy="8382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000"/>
              <a:t>Planet Formation</a:t>
            </a:r>
            <a:endParaRPr lang="en-GB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1988840"/>
            <a:ext cx="6934200" cy="4648200"/>
          </a:xfrm>
        </p:spPr>
        <p:txBody>
          <a:bodyPr/>
          <a:lstStyle/>
          <a:p>
            <a:r>
              <a:rPr lang="en-GB" sz="2000"/>
              <a:t>Topic:</a:t>
            </a:r>
            <a:endParaRPr lang="en-GB" sz="3200" b="1">
              <a:latin typeface="Arial Rounded MT Bold" charset="0"/>
            </a:endParaRPr>
          </a:p>
          <a:p>
            <a:endParaRPr lang="en-GB" sz="3200" b="1">
              <a:latin typeface="Arial Rounded MT Bold" charset="0"/>
            </a:endParaRPr>
          </a:p>
          <a:p>
            <a:r>
              <a:rPr lang="en-GB" sz="3200" b="1">
                <a:latin typeface="Arial Rounded MT Bold" charset="0"/>
              </a:rPr>
              <a:t>Dust motion and</a:t>
            </a:r>
          </a:p>
          <a:p>
            <a:r>
              <a:rPr lang="en-GB" sz="3200" b="1">
                <a:latin typeface="Arial Rounded MT Bold" charset="0"/>
              </a:rPr>
              <a:t>coagulation</a:t>
            </a:r>
            <a:endParaRPr lang="en-GB" sz="3200" b="1">
              <a:latin typeface="Arial Rounded MT Bold" charset="0"/>
            </a:endParaRPr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endParaRPr lang="en-GB" sz="1200" b="1"/>
          </a:p>
          <a:p>
            <a:endParaRPr lang="en-GB" sz="1200" b="1"/>
          </a:p>
          <a:p>
            <a:r>
              <a:rPr lang="en-GB" sz="2000"/>
              <a:t>Lecture by: C.P. Dullemond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Friction between a particle and the gas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872881" y="3573016"/>
            <a:ext cx="1698517" cy="165618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6497" y="836714"/>
            <a:ext cx="921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Take a spherical dust particle with radius </a:t>
            </a:r>
            <a:r>
              <a:rPr lang="de-DE" i="1"/>
              <a:t>a</a:t>
            </a:r>
            <a:r>
              <a:rPr lang="de-DE"/>
              <a:t> and material density </a:t>
            </a:r>
            <a:r>
              <a:rPr lang="de-DE" i="1"/>
              <a:t>ρ</a:t>
            </a:r>
            <a:r>
              <a:rPr lang="de-DE" i="1" baseline="-25000"/>
              <a:t>s</a:t>
            </a:r>
            <a:endParaRPr lang="de-DE" i="1"/>
          </a:p>
        </p:txBody>
      </p:sp>
      <p:sp>
        <p:nvSpPr>
          <p:cNvPr id="6" name="Oval 5"/>
          <p:cNvSpPr/>
          <p:nvPr/>
        </p:nvSpPr>
        <p:spPr bwMode="auto">
          <a:xfrm>
            <a:off x="2072680" y="2996952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84648" y="5157192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16896" y="2348880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69224" y="4365104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72880" y="6309320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05128" y="2204864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87081" y="3911352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29264" y="3284984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21624" y="5805264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01072" y="5957664"/>
            <a:ext cx="144016" cy="14401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5868014" y="2297965"/>
            <a:ext cx="309123" cy="698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7401273" y="3105557"/>
            <a:ext cx="677899" cy="258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H="1" flipV="1">
            <a:off x="6105128" y="4293096"/>
            <a:ext cx="936104" cy="114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 flipV="1">
            <a:off x="7185248" y="5157192"/>
            <a:ext cx="504056" cy="718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5385048" y="6028410"/>
            <a:ext cx="288032" cy="568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 flipH="1" flipV="1">
            <a:off x="3635765" y="5877274"/>
            <a:ext cx="309123" cy="482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1080191" y="1474527"/>
            <a:ext cx="595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/>
              <a:t>Epstein drag regime</a:t>
            </a:r>
            <a:r>
              <a:rPr lang="de-DE"/>
              <a:t> = a&lt;&lt;λ</a:t>
            </a:r>
            <a:r>
              <a:rPr lang="de-DE" baseline="-25000"/>
              <a:t>mfp</a:t>
            </a:r>
            <a:r>
              <a:rPr lang="de-DE"/>
              <a:t> and |v|&lt;&lt;c</a:t>
            </a:r>
            <a:r>
              <a:rPr lang="de-DE" baseline="-25000"/>
              <a:t>s</a:t>
            </a:r>
          </a:p>
        </p:txBody>
      </p:sp>
      <p:cxnSp>
        <p:nvCxnSpPr>
          <p:cNvPr id="32" name="Gerade Verbindung mit Pfeil 31"/>
          <p:cNvCxnSpPr/>
          <p:nvPr/>
        </p:nvCxnSpPr>
        <p:spPr bwMode="auto">
          <a:xfrm flipH="1" flipV="1">
            <a:off x="3584849" y="2247399"/>
            <a:ext cx="504057" cy="173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3029877" y="4005064"/>
            <a:ext cx="55497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/>
          <p:cNvCxnSpPr/>
          <p:nvPr/>
        </p:nvCxnSpPr>
        <p:spPr bwMode="auto">
          <a:xfrm flipH="1">
            <a:off x="1856656" y="3068960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 flipV="1">
            <a:off x="1856659" y="5085186"/>
            <a:ext cx="288031" cy="144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/>
          <p:cNvCxnSpPr/>
          <p:nvPr/>
        </p:nvCxnSpPr>
        <p:spPr bwMode="auto">
          <a:xfrm>
            <a:off x="4736976" y="4437112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>
            <a:off x="7648916" y="5912700"/>
            <a:ext cx="191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gas particles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926639" y="5255734"/>
            <a:ext cx="184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904D0C"/>
                </a:solidFill>
              </a:rPr>
              <a:t>dust particle</a:t>
            </a:r>
          </a:p>
        </p:txBody>
      </p:sp>
    </p:spTree>
    <p:extLst>
      <p:ext uri="{BB962C8B-B14F-4D97-AF65-F5344CB8AC3E}">
        <p14:creationId xmlns:p14="http://schemas.microsoft.com/office/powerpoint/2010/main" val="61505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Friction between a particle and the gas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16497" y="836714"/>
            <a:ext cx="921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Take a spherical dust particle with radius </a:t>
            </a:r>
            <a:r>
              <a:rPr lang="de-DE" i="1"/>
              <a:t>a</a:t>
            </a:r>
            <a:r>
              <a:rPr lang="de-DE"/>
              <a:t> and material density </a:t>
            </a:r>
            <a:r>
              <a:rPr lang="de-DE" i="1"/>
              <a:t>ρ</a:t>
            </a:r>
            <a:r>
              <a:rPr lang="de-DE" i="1" baseline="-25000"/>
              <a:t>s</a:t>
            </a:r>
            <a:endParaRPr lang="de-DE" i="1"/>
          </a:p>
        </p:txBody>
      </p:sp>
      <p:sp>
        <p:nvSpPr>
          <p:cNvPr id="30" name="Textfeld 29"/>
          <p:cNvSpPr txBox="1"/>
          <p:nvPr/>
        </p:nvSpPr>
        <p:spPr>
          <a:xfrm>
            <a:off x="1080191" y="1474527"/>
            <a:ext cx="595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/>
              <a:t>Epstein drag regime</a:t>
            </a:r>
            <a:r>
              <a:rPr lang="de-DE"/>
              <a:t> = a&lt;&lt;λ</a:t>
            </a:r>
            <a:r>
              <a:rPr lang="de-DE" baseline="-25000"/>
              <a:t>mfp</a:t>
            </a:r>
            <a:r>
              <a:rPr lang="de-DE"/>
              <a:t> and |v|&lt;&lt;c</a:t>
            </a:r>
            <a:r>
              <a:rPr lang="de-DE" baseline="-25000"/>
              <a:t>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7915" y="2642467"/>
            <a:ext cx="942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Collision rate of gas particles hitting dust particle from left(+)/right(-):</a:t>
            </a:r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69121"/>
              </p:ext>
            </p:extLst>
          </p:nvPr>
        </p:nvGraphicFramePr>
        <p:xfrm>
          <a:off x="1439864" y="3213100"/>
          <a:ext cx="43783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3" name="Formel" r:id="rId3" imgW="1587500" imgH="444500" progId="Equation.3">
                  <p:embed/>
                </p:oleObj>
              </mc:Choice>
              <mc:Fallback>
                <p:oleObj name="Formel" r:id="rId3" imgW="1587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9864" y="3213100"/>
                        <a:ext cx="4378325" cy="12271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481705" y="4398205"/>
            <a:ext cx="893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Each particle comes in with average relative momentum (compared to the dust particle):</a:t>
            </a:r>
          </a:p>
        </p:txBody>
      </p:sp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25857"/>
              </p:ext>
            </p:extLst>
          </p:nvPr>
        </p:nvGraphicFramePr>
        <p:xfrm>
          <a:off x="1280593" y="5300663"/>
          <a:ext cx="40274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4" name="Formel" r:id="rId5" imgW="1460500" imgH="266700" progId="Equation.3">
                  <p:embed/>
                </p:oleObj>
              </mc:Choice>
              <mc:Fallback>
                <p:oleObj name="Formel" r:id="rId5" imgW="1460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0593" y="5300663"/>
                        <a:ext cx="4027488" cy="7366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488504" y="6093298"/>
            <a:ext cx="798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But leaves with thermalized momentum: i.e. a single kick.</a:t>
            </a: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55631"/>
              </p:ext>
            </p:extLst>
          </p:nvPr>
        </p:nvGraphicFramePr>
        <p:xfrm>
          <a:off x="7377138" y="3598863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35" name="Formel" r:id="rId7" imgW="139700" imgH="165100" progId="Equation.3">
                  <p:embed/>
                </p:oleObj>
              </mc:Choice>
              <mc:Fallback>
                <p:oleObj name="Formel" r:id="rId7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77138" y="3598863"/>
                        <a:ext cx="384175" cy="4556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7751094" y="3501008"/>
            <a:ext cx="200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= gas density</a:t>
            </a:r>
          </a:p>
        </p:txBody>
      </p:sp>
    </p:spTree>
    <p:extLst>
      <p:ext uri="{BB962C8B-B14F-4D97-AF65-F5344CB8AC3E}">
        <p14:creationId xmlns:p14="http://schemas.microsoft.com/office/powerpoint/2010/main" val="153786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Friction between a particle and the gas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5704"/>
              </p:ext>
            </p:extLst>
          </p:nvPr>
        </p:nvGraphicFramePr>
        <p:xfrm>
          <a:off x="358652" y="1268760"/>
          <a:ext cx="43783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1" name="Formel" r:id="rId3" imgW="1587500" imgH="444500" progId="Equation.3">
                  <p:embed/>
                </p:oleObj>
              </mc:Choice>
              <mc:Fallback>
                <p:oleObj name="Formel" r:id="rId3" imgW="1587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652" y="1268760"/>
                        <a:ext cx="4378325" cy="12271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40191"/>
              </p:ext>
            </p:extLst>
          </p:nvPr>
        </p:nvGraphicFramePr>
        <p:xfrm>
          <a:off x="5601072" y="1484784"/>
          <a:ext cx="40274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2" name="Formel" r:id="rId5" imgW="1460500" imgH="266700" progId="Equation.3">
                  <p:embed/>
                </p:oleObj>
              </mc:Choice>
              <mc:Fallback>
                <p:oleObj name="Formel" r:id="rId5" imgW="1460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1072" y="1484784"/>
                        <a:ext cx="4027488" cy="7366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608168" y="692698"/>
            <a:ext cx="595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/>
              <a:t>Epstein drag regime</a:t>
            </a:r>
            <a:r>
              <a:rPr lang="de-DE"/>
              <a:t> = a&lt;&lt;λ</a:t>
            </a:r>
            <a:r>
              <a:rPr lang="de-DE" baseline="-25000"/>
              <a:t>mfp</a:t>
            </a:r>
            <a:r>
              <a:rPr lang="de-DE"/>
              <a:t> and |v|&lt;&lt;c</a:t>
            </a:r>
            <a:r>
              <a:rPr lang="de-DE" baseline="-25000"/>
              <a:t>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473" y="2564906"/>
            <a:ext cx="192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Total drag is: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9863"/>
              </p:ext>
            </p:extLst>
          </p:nvPr>
        </p:nvGraphicFramePr>
        <p:xfrm>
          <a:off x="416496" y="3140970"/>
          <a:ext cx="9175751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3" name="Formel" r:id="rId7" imgW="3327400" imgH="355600" progId="Equation.3">
                  <p:embed/>
                </p:oleObj>
              </mc:Choice>
              <mc:Fallback>
                <p:oleObj name="Formel" r:id="rId7" imgW="33274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496" y="3140970"/>
                        <a:ext cx="9175751" cy="9810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22530"/>
              </p:ext>
            </p:extLst>
          </p:nvPr>
        </p:nvGraphicFramePr>
        <p:xfrm>
          <a:off x="750615" y="4221165"/>
          <a:ext cx="55705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4" name="Formel" r:id="rId9" imgW="2019300" imgH="254000" progId="Equation.3">
                  <p:embed/>
                </p:oleObj>
              </mc:Choice>
              <mc:Fallback>
                <p:oleObj name="Formel" r:id="rId9" imgW="2019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615" y="4221165"/>
                        <a:ext cx="5570538" cy="7016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06540" y="5095142"/>
            <a:ext cx="10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where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18817"/>
              </p:ext>
            </p:extLst>
          </p:nvPr>
        </p:nvGraphicFramePr>
        <p:xfrm>
          <a:off x="1784649" y="5445226"/>
          <a:ext cx="6121821" cy="110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5" name="Formel" r:id="rId11" imgW="2667000" imgH="482600" progId="Equation.3">
                  <p:embed/>
                </p:oleObj>
              </mc:Choice>
              <mc:Fallback>
                <p:oleObj name="Formel" r:id="rId11" imgW="2667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84649" y="5445226"/>
                        <a:ext cx="6121821" cy="110993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39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Friction between a particle and the gas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08168" y="692698"/>
            <a:ext cx="595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u="sng"/>
              <a:t>Epstein drag regime</a:t>
            </a:r>
            <a:r>
              <a:rPr lang="de-DE"/>
              <a:t> = a&lt;&lt;λ</a:t>
            </a:r>
            <a:r>
              <a:rPr lang="de-DE" baseline="-25000"/>
              <a:t>mfp</a:t>
            </a:r>
            <a:r>
              <a:rPr lang="de-DE"/>
              <a:t> and |v|&lt;&lt;c</a:t>
            </a:r>
            <a:r>
              <a:rPr lang="de-DE" baseline="-25000"/>
              <a:t>s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81530"/>
              </p:ext>
            </p:extLst>
          </p:nvPr>
        </p:nvGraphicFramePr>
        <p:xfrm>
          <a:off x="2757488" y="3357565"/>
          <a:ext cx="38893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5" name="Formel" r:id="rId3" imgW="1409700" imgH="393700" progId="Equation.3">
                  <p:embed/>
                </p:oleObj>
              </mc:Choice>
              <mc:Fallback>
                <p:oleObj name="Formel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7488" y="3357565"/>
                        <a:ext cx="3889375" cy="10890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1140" y="1474525"/>
            <a:ext cx="89058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 more rigorous derivation, taking into account the full velocity</a:t>
            </a:r>
          </a:p>
          <a:p>
            <a:r>
              <a:rPr lang="de-DE"/>
              <a:t>distribution and the spherical shape of the particle yields a slight</a:t>
            </a:r>
          </a:p>
          <a:p>
            <a:r>
              <a:rPr lang="de-DE"/>
              <a:t>modification of this formula, but it is only a factor 4/3 different: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08721" y="5065943"/>
            <a:ext cx="897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Note: Δv is the relative velocity between the particle and the gas: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342876"/>
              </p:ext>
            </p:extLst>
          </p:nvPr>
        </p:nvGraphicFramePr>
        <p:xfrm>
          <a:off x="3475039" y="5805266"/>
          <a:ext cx="25923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6" name="Formel" r:id="rId5" imgW="939800" imgH="228600" progId="Equation.3">
                  <p:embed/>
                </p:oleObj>
              </mc:Choice>
              <mc:Fallback>
                <p:oleObj name="Formel" r:id="rId5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5039" y="5805266"/>
                        <a:ext cx="2592387" cy="6318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95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Friction between a particle and the gas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The Epstein regime is valid for small enough dust particles. </a:t>
            </a:r>
          </a:p>
          <a:p>
            <a:r>
              <a:rPr lang="de-DE"/>
              <a:t>Other regimes include:</a:t>
            </a:r>
          </a:p>
          <a:p>
            <a:pPr lvl="1"/>
            <a:r>
              <a:rPr lang="de-DE"/>
              <a:t>Stokes regime: Particle is larger than gas mean free path</a:t>
            </a:r>
          </a:p>
          <a:p>
            <a:pPr lvl="1"/>
            <a:r>
              <a:rPr lang="de-DE"/>
              <a:t>Supersonic regime: Particle moves faster than sound speed</a:t>
            </a:r>
          </a:p>
          <a:p>
            <a:r>
              <a:rPr lang="de-DE"/>
              <a:t>For simplicity we will assume Epstein from now on, at least for this chapter.</a:t>
            </a:r>
          </a:p>
        </p:txBody>
      </p:sp>
    </p:spTree>
    <p:extLst>
      <p:ext uri="{BB962C8B-B14F-4D97-AF65-F5344CB8AC3E}">
        <p14:creationId xmlns:p14="http://schemas.microsoft.com/office/powerpoint/2010/main" val="141454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„stopping time“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5498" y="980730"/>
            <a:ext cx="74901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/>
              <a:t>The equation of motion of a dust particle in the gas is: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95289"/>
              </p:ext>
            </p:extLst>
          </p:nvPr>
        </p:nvGraphicFramePr>
        <p:xfrm>
          <a:off x="1619250" y="1484786"/>
          <a:ext cx="61674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49" name="Formel" r:id="rId3" imgW="2235200" imgH="393700" progId="Equation.3">
                  <p:embed/>
                </p:oleObj>
              </mc:Choice>
              <mc:Fallback>
                <p:oleObj name="Formel" r:id="rId3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250" y="1484786"/>
                        <a:ext cx="6167438" cy="1089025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83888" y="2636914"/>
            <a:ext cx="74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with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70908"/>
              </p:ext>
            </p:extLst>
          </p:nvPr>
        </p:nvGraphicFramePr>
        <p:xfrm>
          <a:off x="3781425" y="2852938"/>
          <a:ext cx="21732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0" name="Formel" r:id="rId5" imgW="787400" imgH="393700" progId="Equation.3">
                  <p:embed/>
                </p:oleObj>
              </mc:Choice>
              <mc:Fallback>
                <p:oleObj name="Formel" r:id="rId5" imgW="78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1425" y="2852938"/>
                        <a:ext cx="2173288" cy="1089025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27678" y="3861050"/>
            <a:ext cx="138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Solution: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75568"/>
              </p:ext>
            </p:extLst>
          </p:nvPr>
        </p:nvGraphicFramePr>
        <p:xfrm>
          <a:off x="1352601" y="4365104"/>
          <a:ext cx="525621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1" name="Formel" r:id="rId7" imgW="1905000" imgH="317500" progId="Equation.3">
                  <p:embed/>
                </p:oleObj>
              </mc:Choice>
              <mc:Fallback>
                <p:oleObj name="Formel" r:id="rId7" imgW="1905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2601" y="4365104"/>
                        <a:ext cx="5256213" cy="87788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715262" y="5679112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With: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49480"/>
              </p:ext>
            </p:extLst>
          </p:nvPr>
        </p:nvGraphicFramePr>
        <p:xfrm>
          <a:off x="2792760" y="5475560"/>
          <a:ext cx="19637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2" name="Formel" r:id="rId9" imgW="711200" imgH="431800" progId="Equation.3">
                  <p:embed/>
                </p:oleObj>
              </mc:Choice>
              <mc:Fallback>
                <p:oleObj name="Formel" r:id="rId9" imgW="711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2760" y="5475560"/>
                        <a:ext cx="1963738" cy="11938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897216" y="5004407"/>
            <a:ext cx="2712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dust particle</a:t>
            </a:r>
          </a:p>
          <a:p>
            <a:r>
              <a:rPr lang="de-DE"/>
              <a:t>wants to approach</a:t>
            </a:r>
          </a:p>
          <a:p>
            <a:r>
              <a:rPr lang="de-DE"/>
              <a:t>the gas velocity</a:t>
            </a:r>
          </a:p>
          <a:p>
            <a:r>
              <a:rPr lang="de-DE"/>
              <a:t>on a timescale 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68210"/>
              </p:ext>
            </p:extLst>
          </p:nvPr>
        </p:nvGraphicFramePr>
        <p:xfrm>
          <a:off x="8990460" y="6083466"/>
          <a:ext cx="627509" cy="51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3" name="Formel" r:id="rId11" imgW="279400" imgH="228600" progId="Equation.3">
                  <p:embed/>
                </p:oleObj>
              </mc:Choice>
              <mc:Fallback>
                <p:oleObj name="Formel" r:id="rId11" imgW="27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90460" y="6083466"/>
                        <a:ext cx="627509" cy="51388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1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back to:</a:t>
            </a:r>
            <a:r>
              <a:rPr lang="de-DE"/>
              <a:t> Turbulent stirring</a:t>
            </a:r>
            <a:endParaRPr lang="de-DE"/>
          </a:p>
        </p:txBody>
      </p:sp>
      <p:sp>
        <p:nvSpPr>
          <p:cNvPr id="5" name="Bogen 4"/>
          <p:cNvSpPr/>
          <p:nvPr/>
        </p:nvSpPr>
        <p:spPr bwMode="auto">
          <a:xfrm>
            <a:off x="3213027" y="1772816"/>
            <a:ext cx="1872208" cy="1944216"/>
          </a:xfrm>
          <a:prstGeom prst="arc">
            <a:avLst>
              <a:gd name="adj1" fmla="val 2665993"/>
              <a:gd name="adj2" fmla="val 0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32969" y="3111353"/>
            <a:ext cx="85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eddy</a:t>
            </a:r>
          </a:p>
        </p:txBody>
      </p:sp>
      <p:sp>
        <p:nvSpPr>
          <p:cNvPr id="7" name="Bogen 6"/>
          <p:cNvSpPr/>
          <p:nvPr/>
        </p:nvSpPr>
        <p:spPr bwMode="auto">
          <a:xfrm>
            <a:off x="3357043" y="1916832"/>
            <a:ext cx="1584176" cy="1656184"/>
          </a:xfrm>
          <a:prstGeom prst="arc">
            <a:avLst>
              <a:gd name="adj1" fmla="val 2665993"/>
              <a:gd name="adj2" fmla="val 0"/>
            </a:avLst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17084" y="2132856"/>
            <a:ext cx="9028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800000"/>
                </a:solidFill>
              </a:rPr>
              <a:t>small</a:t>
            </a:r>
          </a:p>
          <a:p>
            <a:r>
              <a:rPr lang="de-DE">
                <a:solidFill>
                  <a:srgbClr val="800000"/>
                </a:solidFill>
              </a:rPr>
              <a:t>dust </a:t>
            </a:r>
          </a:p>
          <a:p>
            <a:r>
              <a:rPr lang="de-DE">
                <a:solidFill>
                  <a:srgbClr val="800000"/>
                </a:solidFill>
              </a:rPr>
              <a:t>grain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3318" y="1021950"/>
            <a:ext cx="907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Small dust grains have small stopping time, so they quickly adapt</a:t>
            </a:r>
          </a:p>
          <a:p>
            <a:r>
              <a:rPr lang="de-DE"/>
              <a:t>to the local flow:</a:t>
            </a:r>
          </a:p>
        </p:txBody>
      </p:sp>
      <p:sp>
        <p:nvSpPr>
          <p:cNvPr id="10" name="Bogen 9"/>
          <p:cNvSpPr/>
          <p:nvPr/>
        </p:nvSpPr>
        <p:spPr bwMode="auto">
          <a:xfrm>
            <a:off x="3206205" y="4581128"/>
            <a:ext cx="1872208" cy="1944216"/>
          </a:xfrm>
          <a:prstGeom prst="arc">
            <a:avLst>
              <a:gd name="adj1" fmla="val 2665993"/>
              <a:gd name="adj2" fmla="val 0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60961" y="5775649"/>
            <a:ext cx="85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eddy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05316" y="4797152"/>
            <a:ext cx="8690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800000"/>
                </a:solidFill>
              </a:rPr>
              <a:t>large</a:t>
            </a:r>
          </a:p>
          <a:p>
            <a:r>
              <a:rPr lang="de-DE">
                <a:solidFill>
                  <a:srgbClr val="800000"/>
                </a:solidFill>
              </a:rPr>
              <a:t>dust </a:t>
            </a:r>
          </a:p>
          <a:p>
            <a:r>
              <a:rPr lang="de-DE">
                <a:solidFill>
                  <a:srgbClr val="800000"/>
                </a:solidFill>
              </a:rPr>
              <a:t>grain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16497" y="3830262"/>
            <a:ext cx="8507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Big dust grains have long stopping time, so they barely adapt</a:t>
            </a:r>
          </a:p>
          <a:p>
            <a:r>
              <a:rPr lang="de-DE"/>
              <a:t>to the local flow: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1352600" y="4744759"/>
            <a:ext cx="5196590" cy="484442"/>
          </a:xfrm>
          <a:custGeom>
            <a:avLst/>
            <a:gdLst>
              <a:gd name="connsiteX0" fmla="*/ 0 w 5196590"/>
              <a:gd name="connsiteY0" fmla="*/ 1040884 h 1040884"/>
              <a:gd name="connsiteX1" fmla="*/ 2685878 w 5196590"/>
              <a:gd name="connsiteY1" fmla="*/ 135730 h 1040884"/>
              <a:gd name="connsiteX2" fmla="*/ 5196590 w 5196590"/>
              <a:gd name="connsiteY2" fmla="*/ 4337 h 1040884"/>
              <a:gd name="connsiteX0" fmla="*/ 0 w 5196590"/>
              <a:gd name="connsiteY0" fmla="*/ 1036547 h 1036547"/>
              <a:gd name="connsiteX1" fmla="*/ 2685878 w 5196590"/>
              <a:gd name="connsiteY1" fmla="*/ 131393 h 1036547"/>
              <a:gd name="connsiteX2" fmla="*/ 5196590 w 5196590"/>
              <a:gd name="connsiteY2" fmla="*/ 0 h 103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6590" h="1036547">
                <a:moveTo>
                  <a:pt x="0" y="1036547"/>
                </a:moveTo>
                <a:cubicBezTo>
                  <a:pt x="909890" y="670349"/>
                  <a:pt x="2140918" y="231155"/>
                  <a:pt x="2685878" y="131393"/>
                </a:cubicBezTo>
                <a:cubicBezTo>
                  <a:pt x="3230838" y="31631"/>
                  <a:pt x="5196590" y="0"/>
                  <a:pt x="5196590" y="0"/>
                </a:cubicBezTo>
              </a:path>
            </a:pathLst>
          </a:custGeom>
          <a:ln w="28575" cmpd="sng">
            <a:solidFill>
              <a:srgbClr val="800000"/>
            </a:solidFill>
            <a:headEnd type="none"/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867337"/>
              </p:ext>
            </p:extLst>
          </p:nvPr>
        </p:nvGraphicFramePr>
        <p:xfrm>
          <a:off x="7473280" y="2348882"/>
          <a:ext cx="21034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97" name="Formel" r:id="rId3" imgW="762000" imgH="228600" progId="Equation.3">
                  <p:embed/>
                </p:oleObj>
              </mc:Choice>
              <mc:Fallback>
                <p:oleObj name="Formel" r:id="rId3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3280" y="2348882"/>
                        <a:ext cx="2103438" cy="6318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42701"/>
              </p:ext>
            </p:extLst>
          </p:nvPr>
        </p:nvGraphicFramePr>
        <p:xfrm>
          <a:off x="7473280" y="5157194"/>
          <a:ext cx="21034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98" name="Formel" r:id="rId5" imgW="762000" imgH="228600" progId="Equation.3">
                  <p:embed/>
                </p:oleObj>
              </mc:Choice>
              <mc:Fallback>
                <p:oleObj name="Formel" r:id="rId5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3280" y="5157194"/>
                        <a:ext cx="2103438" cy="6318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33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The „Stokes Number“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4488" y="908722"/>
            <a:ext cx="364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Compare to largest eddy: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605199"/>
              </p:ext>
            </p:extLst>
          </p:nvPr>
        </p:nvGraphicFramePr>
        <p:xfrm>
          <a:off x="3152800" y="1196752"/>
          <a:ext cx="25590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21" name="Formel" r:id="rId3" imgW="927100" imgH="431800" progId="Equation.3">
                  <p:embed/>
                </p:oleObj>
              </mc:Choice>
              <mc:Fallback>
                <p:oleObj name="Formel" r:id="rId3" imgW="927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800" y="1196752"/>
                        <a:ext cx="2559050" cy="1193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08722" y="2381981"/>
            <a:ext cx="8841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ratio is called the </a:t>
            </a:r>
            <a:r>
              <a:rPr lang="de-DE" i="1"/>
              <a:t>„Stokes number“ </a:t>
            </a:r>
            <a:r>
              <a:rPr lang="de-DE"/>
              <a:t>(note: nothing to do with</a:t>
            </a:r>
          </a:p>
          <a:p>
            <a:r>
              <a:rPr lang="de-DE"/>
              <a:t>„Stokes regime“)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19347"/>
              </p:ext>
            </p:extLst>
          </p:nvPr>
        </p:nvGraphicFramePr>
        <p:xfrm>
          <a:off x="1657820" y="3284986"/>
          <a:ext cx="5959476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22" name="Formel" r:id="rId5" imgW="2159000" imgH="495300" progId="Equation.3">
                  <p:embed/>
                </p:oleObj>
              </mc:Choice>
              <mc:Fallback>
                <p:oleObj name="Formel" r:id="rId5" imgW="21590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820" y="3284986"/>
                        <a:ext cx="5959476" cy="13700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55673" y="4802376"/>
            <a:ext cx="93362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Stokes number tells whether the particle is coupled to the</a:t>
            </a:r>
          </a:p>
          <a:p>
            <a:r>
              <a:rPr lang="de-DE"/>
              <a:t>turbulence (St&lt;&lt;1) or does not feel the turbulence (St&gt;&gt;1) or</a:t>
            </a:r>
          </a:p>
          <a:p>
            <a:r>
              <a:rPr lang="de-DE"/>
              <a:t>somewhere in between.</a:t>
            </a:r>
          </a:p>
          <a:p>
            <a:endParaRPr lang="de-DE"/>
          </a:p>
          <a:p>
            <a:r>
              <a:rPr lang="de-DE"/>
              <a:t>It is a proxy of the grain size (large a = large St, small a = small St).</a:t>
            </a:r>
          </a:p>
        </p:txBody>
      </p:sp>
    </p:spTree>
    <p:extLst>
      <p:ext uri="{BB962C8B-B14F-4D97-AF65-F5344CB8AC3E}">
        <p14:creationId xmlns:p14="http://schemas.microsoft.com/office/powerpoint/2010/main" val="60081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Particle mean velocity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8721" y="1211738"/>
            <a:ext cx="91743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Due to turbulence, a particle acquires stochastic motions. </a:t>
            </a:r>
          </a:p>
          <a:p>
            <a:pPr marL="342900" indent="-342900">
              <a:buFont typeface="Arial"/>
              <a:buChar char="•"/>
            </a:pPr>
            <a:r>
              <a:rPr lang="de-DE"/>
              <a:t>For St&lt;&lt;1 </a:t>
            </a:r>
            <a:r>
              <a:rPr lang="de-DE"/>
              <a:t>(small) </a:t>
            </a:r>
            <a:r>
              <a:rPr lang="de-DE"/>
              <a:t>particles these motions follow the gas motion.</a:t>
            </a:r>
          </a:p>
          <a:p>
            <a:pPr marL="342900" indent="-342900">
              <a:buFont typeface="Arial"/>
              <a:buChar char="•"/>
            </a:pPr>
            <a:r>
              <a:rPr lang="de-DE"/>
              <a:t>For St&gt;&gt;1 (big) particles these motions are weak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652870" y="2996952"/>
            <a:ext cx="0" cy="2880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28465" y="3080445"/>
            <a:ext cx="154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log(Δv</a:t>
            </a:r>
            <a:r>
              <a:rPr lang="de-DE" baseline="-25000"/>
              <a:t>dust</a:t>
            </a:r>
            <a:r>
              <a:rPr lang="de-DE"/>
              <a:t>)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1652870" y="5877272"/>
            <a:ext cx="66967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7330459" y="5919665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log(St)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4821222" y="573325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4461182" y="6021290"/>
            <a:ext cx="82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St=1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1659759" y="3586007"/>
            <a:ext cx="6262187" cy="2253697"/>
          </a:xfrm>
          <a:custGeom>
            <a:avLst/>
            <a:gdLst>
              <a:gd name="connsiteX0" fmla="*/ 0 w 6262183"/>
              <a:gd name="connsiteY0" fmla="*/ 153889 h 2431373"/>
              <a:gd name="connsiteX1" fmla="*/ 3138390 w 6262183"/>
              <a:gd name="connsiteY1" fmla="*/ 241485 h 2431373"/>
              <a:gd name="connsiteX2" fmla="*/ 6262183 w 6262183"/>
              <a:gd name="connsiteY2" fmla="*/ 2431373 h 2431373"/>
              <a:gd name="connsiteX0" fmla="*/ 0 w 6262183"/>
              <a:gd name="connsiteY0" fmla="*/ 138693 h 2416177"/>
              <a:gd name="connsiteX1" fmla="*/ 3167584 w 6262183"/>
              <a:gd name="connsiteY1" fmla="*/ 255488 h 2416177"/>
              <a:gd name="connsiteX2" fmla="*/ 6262183 w 6262183"/>
              <a:gd name="connsiteY2" fmla="*/ 2416177 h 2416177"/>
              <a:gd name="connsiteX0" fmla="*/ 0 w 6262183"/>
              <a:gd name="connsiteY0" fmla="*/ 47617 h 2325101"/>
              <a:gd name="connsiteX1" fmla="*/ 3167584 w 6262183"/>
              <a:gd name="connsiteY1" fmla="*/ 164412 h 2325101"/>
              <a:gd name="connsiteX2" fmla="*/ 6262183 w 6262183"/>
              <a:gd name="connsiteY2" fmla="*/ 2325101 h 2325101"/>
              <a:gd name="connsiteX0" fmla="*/ 4 w 6262187"/>
              <a:gd name="connsiteY0" fmla="*/ 1419 h 2278903"/>
              <a:gd name="connsiteX1" fmla="*/ 3167588 w 6262187"/>
              <a:gd name="connsiteY1" fmla="*/ 118214 h 2278903"/>
              <a:gd name="connsiteX2" fmla="*/ 6262187 w 6262187"/>
              <a:gd name="connsiteY2" fmla="*/ 2278903 h 2278903"/>
              <a:gd name="connsiteX0" fmla="*/ 4 w 6262187"/>
              <a:gd name="connsiteY0" fmla="*/ 85419 h 2377502"/>
              <a:gd name="connsiteX1" fmla="*/ 3167588 w 6262187"/>
              <a:gd name="connsiteY1" fmla="*/ 216813 h 2377502"/>
              <a:gd name="connsiteX2" fmla="*/ 6262187 w 6262187"/>
              <a:gd name="connsiteY2" fmla="*/ 2377502 h 2377502"/>
              <a:gd name="connsiteX0" fmla="*/ 4 w 6262187"/>
              <a:gd name="connsiteY0" fmla="*/ 109327 h 2357612"/>
              <a:gd name="connsiteX1" fmla="*/ 3167588 w 6262187"/>
              <a:gd name="connsiteY1" fmla="*/ 196923 h 2357612"/>
              <a:gd name="connsiteX2" fmla="*/ 6262187 w 6262187"/>
              <a:gd name="connsiteY2" fmla="*/ 2357612 h 2357612"/>
              <a:gd name="connsiteX0" fmla="*/ 4 w 6262187"/>
              <a:gd name="connsiteY0" fmla="*/ 8697 h 2256982"/>
              <a:gd name="connsiteX1" fmla="*/ 3167588 w 6262187"/>
              <a:gd name="connsiteY1" fmla="*/ 96293 h 2256982"/>
              <a:gd name="connsiteX2" fmla="*/ 6262187 w 6262187"/>
              <a:gd name="connsiteY2" fmla="*/ 2256982 h 2256982"/>
              <a:gd name="connsiteX0" fmla="*/ 5 w 6262188"/>
              <a:gd name="connsiteY0" fmla="*/ 985 h 2249270"/>
              <a:gd name="connsiteX1" fmla="*/ 3152992 w 6262188"/>
              <a:gd name="connsiteY1" fmla="*/ 249173 h 2249270"/>
              <a:gd name="connsiteX2" fmla="*/ 6262188 w 6262188"/>
              <a:gd name="connsiteY2" fmla="*/ 2249270 h 2249270"/>
              <a:gd name="connsiteX0" fmla="*/ 5 w 6262188"/>
              <a:gd name="connsiteY0" fmla="*/ 5985 h 2254270"/>
              <a:gd name="connsiteX1" fmla="*/ 3152992 w 6262188"/>
              <a:gd name="connsiteY1" fmla="*/ 254173 h 2254270"/>
              <a:gd name="connsiteX2" fmla="*/ 6262188 w 6262188"/>
              <a:gd name="connsiteY2" fmla="*/ 2254270 h 2254270"/>
              <a:gd name="connsiteX0" fmla="*/ 5 w 6262188"/>
              <a:gd name="connsiteY0" fmla="*/ 35065 h 2283350"/>
              <a:gd name="connsiteX1" fmla="*/ 3138395 w 6262188"/>
              <a:gd name="connsiteY1" fmla="*/ 181058 h 2283350"/>
              <a:gd name="connsiteX2" fmla="*/ 6262188 w 6262188"/>
              <a:gd name="connsiteY2" fmla="*/ 2283350 h 2283350"/>
              <a:gd name="connsiteX0" fmla="*/ 4 w 6262187"/>
              <a:gd name="connsiteY0" fmla="*/ 5412 h 2253697"/>
              <a:gd name="connsiteX1" fmla="*/ 3138394 w 6262187"/>
              <a:gd name="connsiteY1" fmla="*/ 151405 h 2253697"/>
              <a:gd name="connsiteX2" fmla="*/ 6262187 w 6262187"/>
              <a:gd name="connsiteY2" fmla="*/ 2253697 h 225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2187" h="2253697">
                <a:moveTo>
                  <a:pt x="4" y="5412"/>
                </a:moveTo>
                <a:cubicBezTo>
                  <a:pt x="-3645" y="-9187"/>
                  <a:pt x="2561807" y="-4320"/>
                  <a:pt x="3138394" y="151405"/>
                </a:cubicBezTo>
                <a:cubicBezTo>
                  <a:pt x="3714981" y="307130"/>
                  <a:pt x="6262187" y="2253697"/>
                  <a:pt x="6262187" y="2253697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Gerade Verbindung 16"/>
          <p:cNvCxnSpPr>
            <a:stCxn id="15" idx="0"/>
          </p:cNvCxnSpPr>
          <p:nvPr/>
        </p:nvCxnSpPr>
        <p:spPr bwMode="auto">
          <a:xfrm flipV="1">
            <a:off x="1659762" y="3573018"/>
            <a:ext cx="6545836" cy="18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8205598" y="3284984"/>
            <a:ext cx="149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Δv</a:t>
            </a:r>
            <a:r>
              <a:rPr lang="de-DE" baseline="-25000"/>
              <a:t>eddy,large</a:t>
            </a: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670879" y="4149080"/>
            <a:ext cx="33783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Note: Small particles also</a:t>
            </a:r>
          </a:p>
          <a:p>
            <a:r>
              <a:rPr lang="de-DE" sz="2000"/>
              <a:t>couple to smaller eddies,</a:t>
            </a:r>
          </a:p>
          <a:p>
            <a:r>
              <a:rPr lang="de-DE" sz="2000"/>
              <a:t>but they are slower than</a:t>
            </a:r>
          </a:p>
          <a:p>
            <a:r>
              <a:rPr lang="de-DE" sz="2000"/>
              <a:t>the largest one (see chapter</a:t>
            </a:r>
          </a:p>
          <a:p>
            <a:r>
              <a:rPr lang="de-DE" sz="2000"/>
              <a:t>on turbulence)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89374" y="400506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Large particles decouple</a:t>
            </a:r>
          </a:p>
          <a:p>
            <a:pPr algn="r"/>
            <a:r>
              <a:rPr lang="de-DE" sz="2000"/>
              <a:t>from the turbulence, so </a:t>
            </a:r>
            <a:r>
              <a:rPr lang="de-DE" sz="2000"/>
              <a:t>Δv</a:t>
            </a:r>
            <a:r>
              <a:rPr lang="de-DE" sz="2000" baseline="-25000"/>
              <a:t>d</a:t>
            </a:r>
            <a:r>
              <a:rPr lang="de-DE" sz="2000"/>
              <a:t> goes down with increasing St.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20725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Particle diffusion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72480" y="769928"/>
            <a:ext cx="8864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Diffusion can transport particles, and is therefore important for</a:t>
            </a:r>
          </a:p>
          <a:p>
            <a:r>
              <a:rPr lang="de-DE"/>
              <a:t>the dust coagulation problem.</a:t>
            </a:r>
          </a:p>
          <a:p>
            <a:endParaRPr lang="de-DE"/>
          </a:p>
          <a:p>
            <a:r>
              <a:rPr lang="de-DE"/>
              <a:t>For the gas the diffusion coefficient  is equal to the gas viscosity</a:t>
            </a:r>
          </a:p>
          <a:p>
            <a:r>
              <a:rPr lang="de-DE"/>
              <a:t>coefficient: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63195"/>
              </p:ext>
            </p:extLst>
          </p:nvPr>
        </p:nvGraphicFramePr>
        <p:xfrm>
          <a:off x="3020616" y="2348882"/>
          <a:ext cx="30845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52" name="Formel" r:id="rId3" imgW="1117600" imgH="444500" progId="Equation.3">
                  <p:embed/>
                </p:oleObj>
              </mc:Choice>
              <mc:Fallback>
                <p:oleObj name="Formel" r:id="rId3" imgW="111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0616" y="2348882"/>
                        <a:ext cx="3084513" cy="12287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72481" y="3501009"/>
            <a:ext cx="906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Because of the above described decoupling of the dust dynamics</a:t>
            </a:r>
          </a:p>
          <a:p>
            <a:r>
              <a:rPr lang="de-DE"/>
              <a:t>from the gas dynamics, the dust diffusion coefficient is: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94441"/>
              </p:ext>
            </p:extLst>
          </p:nvPr>
        </p:nvGraphicFramePr>
        <p:xfrm>
          <a:off x="3432175" y="4393282"/>
          <a:ext cx="23828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53" name="Formel" r:id="rId5" imgW="863600" imgH="406400" progId="Equation.3">
                  <p:embed/>
                </p:oleObj>
              </mc:Choice>
              <mc:Fallback>
                <p:oleObj name="Formel" r:id="rId5" imgW="863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2175" y="4393282"/>
                        <a:ext cx="2382838" cy="11239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44489" y="5621178"/>
            <a:ext cx="8206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To remind you how D is „used“, here is the standard diffusion equation: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90490"/>
              </p:ext>
            </p:extLst>
          </p:nvPr>
        </p:nvGraphicFramePr>
        <p:xfrm>
          <a:off x="3130450" y="5949282"/>
          <a:ext cx="3190702" cy="78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54" name="Formel" r:id="rId7" imgW="1600200" imgH="393700" progId="Equation.3">
                  <p:embed/>
                </p:oleObj>
              </mc:Choice>
              <mc:Fallback>
                <p:oleObj name="Formel" r:id="rId7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0450" y="5949282"/>
                        <a:ext cx="3190702" cy="7870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75264" y="4876151"/>
            <a:ext cx="2827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Youdin &amp; Lithwick 2007</a:t>
            </a:r>
          </a:p>
        </p:txBody>
      </p:sp>
    </p:spTree>
    <p:extLst>
      <p:ext uri="{BB962C8B-B14F-4D97-AF65-F5344CB8AC3E}">
        <p14:creationId xmlns:p14="http://schemas.microsoft.com/office/powerpoint/2010/main" val="396850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609600"/>
          </a:xfrm>
        </p:spPr>
        <p:txBody>
          <a:bodyPr/>
          <a:lstStyle/>
          <a:p>
            <a:r>
              <a:rPr lang="de-DE"/>
              <a:t>Coagulation as the start of planet formation</a:t>
            </a:r>
          </a:p>
        </p:txBody>
      </p:sp>
      <p:sp>
        <p:nvSpPr>
          <p:cNvPr id="5" name="Rectangle 3"/>
          <p:cNvSpPr>
            <a:spLocks noChangeAspect="1" noChangeArrowheads="1"/>
          </p:cNvSpPr>
          <p:nvPr/>
        </p:nvSpPr>
        <p:spPr bwMode="auto">
          <a:xfrm>
            <a:off x="757520" y="777974"/>
            <a:ext cx="8001000" cy="4667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Line 4"/>
          <p:cNvSpPr>
            <a:spLocks noChangeAspect="1" noChangeShapeType="1"/>
          </p:cNvSpPr>
          <p:nvPr/>
        </p:nvSpPr>
        <p:spPr bwMode="auto">
          <a:xfrm>
            <a:off x="1119469" y="3421933"/>
            <a:ext cx="0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5"/>
          <p:cNvSpPr>
            <a:spLocks noChangeAspect="1" noChangeShapeType="1"/>
          </p:cNvSpPr>
          <p:nvPr/>
        </p:nvSpPr>
        <p:spPr bwMode="auto">
          <a:xfrm>
            <a:off x="159413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6"/>
          <p:cNvSpPr>
            <a:spLocks noChangeAspect="1" noChangeShapeType="1"/>
          </p:cNvSpPr>
          <p:nvPr/>
        </p:nvSpPr>
        <p:spPr bwMode="auto">
          <a:xfrm>
            <a:off x="2068794" y="3421933"/>
            <a:ext cx="1588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7"/>
          <p:cNvSpPr>
            <a:spLocks noChangeAspect="1" noChangeShapeType="1"/>
          </p:cNvSpPr>
          <p:nvPr/>
        </p:nvSpPr>
        <p:spPr bwMode="auto">
          <a:xfrm>
            <a:off x="302288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8"/>
          <p:cNvSpPr>
            <a:spLocks noChangeAspect="1" noChangeShapeType="1"/>
          </p:cNvSpPr>
          <p:nvPr/>
        </p:nvSpPr>
        <p:spPr bwMode="auto">
          <a:xfrm>
            <a:off x="4927884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9"/>
          <p:cNvSpPr>
            <a:spLocks noChangeAspect="1" noChangeShapeType="1"/>
          </p:cNvSpPr>
          <p:nvPr/>
        </p:nvSpPr>
        <p:spPr bwMode="auto">
          <a:xfrm>
            <a:off x="445163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0"/>
          <p:cNvSpPr>
            <a:spLocks noChangeAspect="1" noChangeShapeType="1"/>
          </p:cNvSpPr>
          <p:nvPr/>
        </p:nvSpPr>
        <p:spPr bwMode="auto">
          <a:xfrm>
            <a:off x="2548219" y="3421933"/>
            <a:ext cx="1588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>
            <a:off x="3500719" y="3421933"/>
            <a:ext cx="1588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2"/>
          <p:cNvSpPr>
            <a:spLocks noChangeAspect="1" noChangeShapeType="1"/>
          </p:cNvSpPr>
          <p:nvPr/>
        </p:nvSpPr>
        <p:spPr bwMode="auto">
          <a:xfrm>
            <a:off x="397538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3"/>
          <p:cNvSpPr>
            <a:spLocks noChangeAspect="1" noChangeShapeType="1"/>
          </p:cNvSpPr>
          <p:nvPr/>
        </p:nvSpPr>
        <p:spPr bwMode="auto">
          <a:xfrm>
            <a:off x="778538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4"/>
          <p:cNvSpPr>
            <a:spLocks noChangeAspect="1" noChangeShapeType="1"/>
          </p:cNvSpPr>
          <p:nvPr/>
        </p:nvSpPr>
        <p:spPr bwMode="auto">
          <a:xfrm>
            <a:off x="7309134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5"/>
          <p:cNvSpPr>
            <a:spLocks noChangeAspect="1" noChangeShapeType="1"/>
          </p:cNvSpPr>
          <p:nvPr/>
        </p:nvSpPr>
        <p:spPr bwMode="auto">
          <a:xfrm>
            <a:off x="683288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6"/>
          <p:cNvSpPr>
            <a:spLocks noChangeAspect="1" noChangeShapeType="1"/>
          </p:cNvSpPr>
          <p:nvPr/>
        </p:nvSpPr>
        <p:spPr bwMode="auto">
          <a:xfrm>
            <a:off x="635663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7"/>
          <p:cNvSpPr>
            <a:spLocks noChangeAspect="1" noChangeShapeType="1"/>
          </p:cNvSpPr>
          <p:nvPr/>
        </p:nvSpPr>
        <p:spPr bwMode="auto">
          <a:xfrm>
            <a:off x="5881969" y="3421933"/>
            <a:ext cx="0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8"/>
          <p:cNvSpPr>
            <a:spLocks noChangeAspect="1" noChangeShapeType="1"/>
          </p:cNvSpPr>
          <p:nvPr/>
        </p:nvSpPr>
        <p:spPr bwMode="auto">
          <a:xfrm>
            <a:off x="5404133" y="3421933"/>
            <a:ext cx="1587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9"/>
          <p:cNvSpPr>
            <a:spLocks noChangeAspect="1" noChangeShapeType="1"/>
          </p:cNvSpPr>
          <p:nvPr/>
        </p:nvSpPr>
        <p:spPr bwMode="auto">
          <a:xfrm>
            <a:off x="1119470" y="3509243"/>
            <a:ext cx="7416800" cy="142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0"/>
          <p:cNvSpPr>
            <a:spLocks noChangeAspect="1" noChangeShapeType="1"/>
          </p:cNvSpPr>
          <p:nvPr/>
        </p:nvSpPr>
        <p:spPr bwMode="auto">
          <a:xfrm>
            <a:off x="8167969" y="3425106"/>
            <a:ext cx="1588" cy="173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306795" y="3612431"/>
            <a:ext cx="453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miter lim="800000"/>
                <a:headEnd/>
                <a:tailEnd type="triangl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>
                <a:solidFill>
                  <a:schemeClr val="tx2"/>
                </a:solidFill>
                <a:cs typeface="HG Mincho Light J" charset="0"/>
              </a:rPr>
              <a:t>1</a:t>
            </a:r>
            <a:r>
              <a:rPr lang="en-GB" sz="1800">
                <a:solidFill>
                  <a:schemeClr val="tx2"/>
                </a:solidFill>
                <a:latin typeface="Symbol" charset="0"/>
                <a:cs typeface="Symbol" charset="0"/>
              </a:rPr>
              <a:t></a:t>
            </a:r>
            <a:r>
              <a:rPr lang="en-GB" sz="1800">
                <a:solidFill>
                  <a:schemeClr val="tx2"/>
                </a:solidFill>
                <a:cs typeface="Symbol" charset="0"/>
              </a:rPr>
              <a:t>m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>
            <a:off x="2748244" y="3642594"/>
            <a:ext cx="512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miter lim="800000"/>
                <a:headEnd/>
                <a:tailEnd type="triangl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>
                <a:solidFill>
                  <a:schemeClr val="tx2"/>
                </a:solidFill>
                <a:cs typeface="HG Mincho Light J" charset="0"/>
              </a:rPr>
              <a:t>1m</a:t>
            </a:r>
            <a:r>
              <a:rPr lang="en-GB" sz="1800">
                <a:solidFill>
                  <a:schemeClr val="tx2"/>
                </a:solidFill>
                <a:cs typeface="Symbol" charset="0"/>
              </a:rPr>
              <a:t>m</a:t>
            </a:r>
            <a:endParaRPr lang="en-GB" sz="1800">
              <a:cs typeface="Symbol" charset="0"/>
            </a:endParaRPr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4313520" y="3642594"/>
            <a:ext cx="32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miter lim="800000"/>
                <a:headEnd/>
                <a:tailEnd type="triangl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>
                <a:solidFill>
                  <a:schemeClr val="tx2"/>
                </a:solidFill>
                <a:cs typeface="HG Mincho Light J" charset="0"/>
              </a:rPr>
              <a:t>1</a:t>
            </a:r>
            <a:r>
              <a:rPr lang="en-GB" sz="1800">
                <a:solidFill>
                  <a:schemeClr val="tx2"/>
                </a:solidFill>
                <a:cs typeface="Symbol" charset="0"/>
              </a:rPr>
              <a:t>m</a:t>
            </a:r>
            <a:endParaRPr lang="en-GB" sz="1800">
              <a:cs typeface="Symbol" charset="0"/>
            </a:endParaRPr>
          </a:p>
        </p:txBody>
      </p:sp>
      <p:sp>
        <p:nvSpPr>
          <p:cNvPr id="26" name="Text Box 24"/>
          <p:cNvSpPr txBox="1">
            <a:spLocks noChangeAspect="1" noChangeArrowheads="1"/>
          </p:cNvSpPr>
          <p:nvPr/>
        </p:nvSpPr>
        <p:spPr bwMode="auto">
          <a:xfrm>
            <a:off x="5675595" y="3628308"/>
            <a:ext cx="436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miter lim="800000"/>
                <a:headEnd/>
                <a:tailEnd type="triangl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286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>
                <a:solidFill>
                  <a:schemeClr val="tx2"/>
                </a:solidFill>
                <a:cs typeface="HG Mincho Light J" charset="0"/>
              </a:rPr>
              <a:t>1k</a:t>
            </a:r>
            <a:r>
              <a:rPr lang="en-GB" sz="1800">
                <a:solidFill>
                  <a:schemeClr val="tx2"/>
                </a:solidFill>
                <a:cs typeface="Symbol" charset="0"/>
              </a:rPr>
              <a:t>m</a:t>
            </a:r>
            <a:endParaRPr lang="en-GB" sz="1800">
              <a:cs typeface="Symbol" charset="0"/>
            </a:endParaRPr>
          </a:p>
        </p:txBody>
      </p:sp>
      <p:sp>
        <p:nvSpPr>
          <p:cNvPr id="27" name="Text Box 25"/>
          <p:cNvSpPr txBox="1">
            <a:spLocks noChangeAspect="1" noChangeArrowheads="1"/>
          </p:cNvSpPr>
          <p:nvPr/>
        </p:nvSpPr>
        <p:spPr bwMode="auto">
          <a:xfrm>
            <a:off x="6936070" y="3628308"/>
            <a:ext cx="821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miter lim="800000"/>
                <a:headEnd/>
                <a:tailEnd type="triangle" w="lg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828675"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00">
                <a:solidFill>
                  <a:schemeClr val="tx2"/>
                </a:solidFill>
                <a:cs typeface="HG Mincho Light J" charset="0"/>
              </a:rPr>
              <a:t>1000k</a:t>
            </a:r>
            <a:r>
              <a:rPr lang="en-GB" sz="1800">
                <a:solidFill>
                  <a:schemeClr val="tx2"/>
                </a:solidFill>
                <a:cs typeface="Symbol" charset="0"/>
              </a:rPr>
              <a:t>m</a:t>
            </a:r>
            <a:endParaRPr lang="en-GB" sz="1800">
              <a:cs typeface="Symbol" charset="0"/>
            </a:endParaRPr>
          </a:p>
        </p:txBody>
      </p:sp>
      <p:grpSp>
        <p:nvGrpSpPr>
          <p:cNvPr id="28" name="Group 26"/>
          <p:cNvGrpSpPr>
            <a:grpSpLocks noChangeAspect="1"/>
          </p:cNvGrpSpPr>
          <p:nvPr/>
        </p:nvGrpSpPr>
        <p:grpSpPr bwMode="auto">
          <a:xfrm>
            <a:off x="2895577" y="2042393"/>
            <a:ext cx="5945855" cy="1311238"/>
            <a:chOff x="1722" y="2016"/>
            <a:chExt cx="3851" cy="849"/>
          </a:xfrm>
        </p:grpSpPr>
        <p:sp>
          <p:nvSpPr>
            <p:cNvPr id="29" name="Line 27"/>
            <p:cNvSpPr>
              <a:spLocks noChangeAspect="1" noChangeShapeType="1"/>
            </p:cNvSpPr>
            <p:nvPr/>
          </p:nvSpPr>
          <p:spPr bwMode="auto">
            <a:xfrm>
              <a:off x="4896" y="2016"/>
              <a:ext cx="0" cy="76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Aspect="1" noChangeShapeType="1"/>
            </p:cNvSpPr>
            <p:nvPr/>
          </p:nvSpPr>
          <p:spPr bwMode="auto">
            <a:xfrm>
              <a:off x="4032" y="2016"/>
              <a:ext cx="0" cy="76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045" y="2168"/>
              <a:ext cx="784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Gravity</a:t>
              </a:r>
            </a:p>
            <a:p>
              <a:pPr algn="ctr"/>
              <a:r>
                <a:rPr lang="en-GB">
                  <a:solidFill>
                    <a:schemeClr val="tx2"/>
                  </a:solidFill>
                </a:rPr>
                <a:t>keeps/pulls</a:t>
              </a:r>
            </a:p>
            <a:p>
              <a:pPr algn="ctr"/>
              <a:r>
                <a:rPr lang="en-GB">
                  <a:solidFill>
                    <a:schemeClr val="tx2"/>
                  </a:solidFill>
                </a:rPr>
                <a:t>bodies</a:t>
              </a:r>
            </a:p>
            <a:p>
              <a:pPr algn="ctr"/>
              <a:r>
                <a:rPr lang="en-GB">
                  <a:solidFill>
                    <a:schemeClr val="tx2"/>
                  </a:solidFill>
                </a:rPr>
                <a:t>together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944" y="2208"/>
              <a:ext cx="62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>
                  <a:solidFill>
                    <a:schemeClr val="tx2"/>
                  </a:solidFill>
                </a:rPr>
                <a:t>Gas is</a:t>
              </a:r>
            </a:p>
            <a:p>
              <a:r>
                <a:rPr lang="en-GB">
                  <a:solidFill>
                    <a:schemeClr val="tx2"/>
                  </a:solidFill>
                </a:rPr>
                <a:t>accreted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1722" y="2274"/>
              <a:ext cx="966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Aggregation</a:t>
              </a:r>
            </a:p>
            <a:p>
              <a:pPr algn="ctr"/>
              <a:r>
                <a:rPr lang="en-GB">
                  <a:solidFill>
                    <a:schemeClr val="tx2"/>
                  </a:solidFill>
                </a:rPr>
                <a:t>(=coagulation)</a:t>
              </a:r>
            </a:p>
          </p:txBody>
        </p:sp>
      </p:grpSp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07" y="4117258"/>
            <a:ext cx="501651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 descr="jup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19" y="4117258"/>
            <a:ext cx="8191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4"/>
          <p:cNvGrpSpPr>
            <a:grpSpLocks noChangeAspect="1"/>
          </p:cNvGrpSpPr>
          <p:nvPr/>
        </p:nvGrpSpPr>
        <p:grpSpPr bwMode="auto">
          <a:xfrm>
            <a:off x="5943882" y="4042645"/>
            <a:ext cx="1009650" cy="898525"/>
            <a:chOff x="3473" y="3072"/>
            <a:chExt cx="843" cy="822"/>
          </a:xfrm>
        </p:grpSpPr>
        <p:pic>
          <p:nvPicPr>
            <p:cNvPr id="37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3295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3072"/>
              <a:ext cx="61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19" y="4117256"/>
            <a:ext cx="777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8"/>
          <p:cNvGrpSpPr>
            <a:grpSpLocks noChangeAspect="1"/>
          </p:cNvGrpSpPr>
          <p:nvPr/>
        </p:nvGrpSpPr>
        <p:grpSpPr bwMode="auto">
          <a:xfrm>
            <a:off x="1054383" y="1431205"/>
            <a:ext cx="7407275" cy="358815"/>
            <a:chOff x="528" y="1620"/>
            <a:chExt cx="4800" cy="232"/>
          </a:xfrm>
        </p:grpSpPr>
        <p:sp>
          <p:nvSpPr>
            <p:cNvPr id="41" name="Line 39"/>
            <p:cNvSpPr>
              <a:spLocks noChangeAspect="1" noChangeShapeType="1"/>
            </p:cNvSpPr>
            <p:nvPr/>
          </p:nvSpPr>
          <p:spPr bwMode="auto">
            <a:xfrm>
              <a:off x="4032" y="1824"/>
              <a:ext cx="129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Aspect="1" noChangeShapeType="1"/>
            </p:cNvSpPr>
            <p:nvPr/>
          </p:nvSpPr>
          <p:spPr bwMode="auto">
            <a:xfrm>
              <a:off x="528" y="1824"/>
              <a:ext cx="350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1691" y="1620"/>
              <a:ext cx="121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GB">
                  <a:solidFill>
                    <a:schemeClr val="tx2"/>
                  </a:solidFill>
                </a:rPr>
                <a:t>First growth phase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4301" y="1632"/>
              <a:ext cx="80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Final phase</a:t>
              </a:r>
            </a:p>
          </p:txBody>
        </p:sp>
      </p:grpSp>
      <p:pic>
        <p:nvPicPr>
          <p:cNvPr id="45" name="Picture 43" descr="chondr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08" y="4117256"/>
            <a:ext cx="657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bgerundetes Rechteck 45"/>
          <p:cNvSpPr/>
          <p:nvPr/>
        </p:nvSpPr>
        <p:spPr bwMode="auto">
          <a:xfrm>
            <a:off x="920552" y="1052736"/>
            <a:ext cx="3600400" cy="42484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920552" y="1052736"/>
            <a:ext cx="5544616" cy="4248472"/>
          </a:xfrm>
          <a:prstGeom prst="roundRect">
            <a:avLst>
              <a:gd name="adj" fmla="val 14674"/>
            </a:avLst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232921" y="5417930"/>
            <a:ext cx="278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Unclear if coagulation (=aggregation) is</a:t>
            </a:r>
          </a:p>
          <a:p>
            <a:r>
              <a:rPr lang="de-DE" sz="2000"/>
              <a:t>dominant up to &gt;km size planetesimals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208584" y="5417931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Coagulation dominates</a:t>
            </a:r>
          </a:p>
          <a:p>
            <a:r>
              <a:rPr lang="de-DE" sz="2000"/>
              <a:t>the growth of small</a:t>
            </a:r>
          </a:p>
          <a:p>
            <a:r>
              <a:rPr lang="de-DE" sz="2000"/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294761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Collision velocities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4488" y="836712"/>
            <a:ext cx="8905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stochastic velocities induced by turbulence can lead to </a:t>
            </a:r>
          </a:p>
          <a:p>
            <a:r>
              <a:rPr lang="de-DE"/>
              <a:t>collisions between particles. This is the essential driving force of</a:t>
            </a:r>
          </a:p>
          <a:p>
            <a:r>
              <a:rPr lang="de-DE"/>
              <a:t>coagulation. Let‘s first look at collisions between </a:t>
            </a:r>
            <a:r>
              <a:rPr lang="de-DE" i="1" u="sng"/>
              <a:t>equal-size </a:t>
            </a:r>
          </a:p>
          <a:p>
            <a:r>
              <a:rPr lang="de-DE"/>
              <a:t>particles: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1652870" y="2996952"/>
            <a:ext cx="0" cy="2880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28464" y="3080445"/>
            <a:ext cx="146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log(Δv</a:t>
            </a:r>
            <a:r>
              <a:rPr lang="de-DE" baseline="-25000"/>
              <a:t>coll</a:t>
            </a:r>
            <a:r>
              <a:rPr lang="de-DE"/>
              <a:t>)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1652870" y="5877272"/>
            <a:ext cx="66967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7330459" y="5919665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log(St)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4821222" y="573325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461182" y="6021290"/>
            <a:ext cx="82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St=1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732744" y="3736139"/>
            <a:ext cx="6189203" cy="2103565"/>
          </a:xfrm>
          <a:custGeom>
            <a:avLst/>
            <a:gdLst>
              <a:gd name="connsiteX0" fmla="*/ 0 w 6262183"/>
              <a:gd name="connsiteY0" fmla="*/ 153889 h 2431373"/>
              <a:gd name="connsiteX1" fmla="*/ 3138390 w 6262183"/>
              <a:gd name="connsiteY1" fmla="*/ 241485 h 2431373"/>
              <a:gd name="connsiteX2" fmla="*/ 6262183 w 6262183"/>
              <a:gd name="connsiteY2" fmla="*/ 2431373 h 2431373"/>
              <a:gd name="connsiteX0" fmla="*/ 0 w 6262183"/>
              <a:gd name="connsiteY0" fmla="*/ 138693 h 2416177"/>
              <a:gd name="connsiteX1" fmla="*/ 3167584 w 6262183"/>
              <a:gd name="connsiteY1" fmla="*/ 255488 h 2416177"/>
              <a:gd name="connsiteX2" fmla="*/ 6262183 w 6262183"/>
              <a:gd name="connsiteY2" fmla="*/ 2416177 h 2416177"/>
              <a:gd name="connsiteX0" fmla="*/ 0 w 6262183"/>
              <a:gd name="connsiteY0" fmla="*/ 47617 h 2325101"/>
              <a:gd name="connsiteX1" fmla="*/ 3167584 w 6262183"/>
              <a:gd name="connsiteY1" fmla="*/ 164412 h 2325101"/>
              <a:gd name="connsiteX2" fmla="*/ 6262183 w 6262183"/>
              <a:gd name="connsiteY2" fmla="*/ 2325101 h 2325101"/>
              <a:gd name="connsiteX0" fmla="*/ 4 w 6262187"/>
              <a:gd name="connsiteY0" fmla="*/ 1419 h 2278903"/>
              <a:gd name="connsiteX1" fmla="*/ 3167588 w 6262187"/>
              <a:gd name="connsiteY1" fmla="*/ 118214 h 2278903"/>
              <a:gd name="connsiteX2" fmla="*/ 6262187 w 6262187"/>
              <a:gd name="connsiteY2" fmla="*/ 2278903 h 2278903"/>
              <a:gd name="connsiteX0" fmla="*/ 4 w 6262187"/>
              <a:gd name="connsiteY0" fmla="*/ 85419 h 2377502"/>
              <a:gd name="connsiteX1" fmla="*/ 3167588 w 6262187"/>
              <a:gd name="connsiteY1" fmla="*/ 216813 h 2377502"/>
              <a:gd name="connsiteX2" fmla="*/ 6262187 w 6262187"/>
              <a:gd name="connsiteY2" fmla="*/ 2377502 h 2377502"/>
              <a:gd name="connsiteX0" fmla="*/ 4 w 6262187"/>
              <a:gd name="connsiteY0" fmla="*/ 109327 h 2357612"/>
              <a:gd name="connsiteX1" fmla="*/ 3167588 w 6262187"/>
              <a:gd name="connsiteY1" fmla="*/ 196923 h 2357612"/>
              <a:gd name="connsiteX2" fmla="*/ 6262187 w 6262187"/>
              <a:gd name="connsiteY2" fmla="*/ 2357612 h 2357612"/>
              <a:gd name="connsiteX0" fmla="*/ 4 w 6262187"/>
              <a:gd name="connsiteY0" fmla="*/ 8697 h 2256982"/>
              <a:gd name="connsiteX1" fmla="*/ 3167588 w 6262187"/>
              <a:gd name="connsiteY1" fmla="*/ 96293 h 2256982"/>
              <a:gd name="connsiteX2" fmla="*/ 6262187 w 6262187"/>
              <a:gd name="connsiteY2" fmla="*/ 2256982 h 2256982"/>
              <a:gd name="connsiteX0" fmla="*/ 5 w 6262188"/>
              <a:gd name="connsiteY0" fmla="*/ 985 h 2249270"/>
              <a:gd name="connsiteX1" fmla="*/ 3152992 w 6262188"/>
              <a:gd name="connsiteY1" fmla="*/ 249173 h 2249270"/>
              <a:gd name="connsiteX2" fmla="*/ 6262188 w 6262188"/>
              <a:gd name="connsiteY2" fmla="*/ 2249270 h 2249270"/>
              <a:gd name="connsiteX0" fmla="*/ 5 w 6262188"/>
              <a:gd name="connsiteY0" fmla="*/ 5985 h 2254270"/>
              <a:gd name="connsiteX1" fmla="*/ 3152992 w 6262188"/>
              <a:gd name="connsiteY1" fmla="*/ 254173 h 2254270"/>
              <a:gd name="connsiteX2" fmla="*/ 6262188 w 6262188"/>
              <a:gd name="connsiteY2" fmla="*/ 2254270 h 2254270"/>
              <a:gd name="connsiteX0" fmla="*/ 5 w 6262188"/>
              <a:gd name="connsiteY0" fmla="*/ 35065 h 2283350"/>
              <a:gd name="connsiteX1" fmla="*/ 3138395 w 6262188"/>
              <a:gd name="connsiteY1" fmla="*/ 181058 h 2283350"/>
              <a:gd name="connsiteX2" fmla="*/ 6262188 w 6262188"/>
              <a:gd name="connsiteY2" fmla="*/ 2283350 h 2283350"/>
              <a:gd name="connsiteX0" fmla="*/ 4 w 6262187"/>
              <a:gd name="connsiteY0" fmla="*/ 5412 h 2253697"/>
              <a:gd name="connsiteX1" fmla="*/ 3138394 w 6262187"/>
              <a:gd name="connsiteY1" fmla="*/ 151405 h 2253697"/>
              <a:gd name="connsiteX2" fmla="*/ 6262187 w 6262187"/>
              <a:gd name="connsiteY2" fmla="*/ 2253697 h 2253697"/>
              <a:gd name="connsiteX0" fmla="*/ 5 w 6189202"/>
              <a:gd name="connsiteY0" fmla="*/ 1767782 h 2103565"/>
              <a:gd name="connsiteX1" fmla="*/ 3065409 w 6189202"/>
              <a:gd name="connsiteY1" fmla="*/ 1273 h 2103565"/>
              <a:gd name="connsiteX2" fmla="*/ 6189202 w 6189202"/>
              <a:gd name="connsiteY2" fmla="*/ 2103565 h 210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202" h="2103565">
                <a:moveTo>
                  <a:pt x="5" y="1767782"/>
                </a:moveTo>
                <a:cubicBezTo>
                  <a:pt x="-3644" y="1753183"/>
                  <a:pt x="2033876" y="-54691"/>
                  <a:pt x="3065409" y="1273"/>
                </a:cubicBezTo>
                <a:cubicBezTo>
                  <a:pt x="4096942" y="57237"/>
                  <a:pt x="6189202" y="2103565"/>
                  <a:pt x="6189202" y="2103565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640632" y="3573018"/>
            <a:ext cx="656496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8205598" y="3284984"/>
            <a:ext cx="149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Δv</a:t>
            </a:r>
            <a:r>
              <a:rPr lang="de-DE" baseline="-25000"/>
              <a:t>eddy,large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640632" y="414908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/>
              <a:t>Small particles </a:t>
            </a:r>
          </a:p>
          <a:p>
            <a:pPr algn="r"/>
            <a:r>
              <a:rPr lang="de-DE" sz="2000"/>
              <a:t>of same size will </a:t>
            </a:r>
          </a:p>
          <a:p>
            <a:pPr algn="r"/>
            <a:r>
              <a:rPr lang="de-DE" sz="2000"/>
              <a:t>move both with the</a:t>
            </a:r>
          </a:p>
          <a:p>
            <a:pPr algn="r"/>
            <a:r>
              <a:rPr lang="de-DE" sz="2000"/>
              <a:t> </a:t>
            </a:r>
            <a:r>
              <a:rPr lang="de-DE" sz="2000" u="sng"/>
              <a:t>same</a:t>
            </a:r>
            <a:r>
              <a:rPr lang="de-DE" sz="2000"/>
              <a:t> eddy, so their </a:t>
            </a:r>
          </a:p>
          <a:p>
            <a:pPr algn="r"/>
            <a:r>
              <a:rPr lang="de-DE" sz="2000" u="sng"/>
              <a:t>relative</a:t>
            </a:r>
            <a:r>
              <a:rPr lang="de-DE" sz="2000"/>
              <a:t> velocity is small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89374" y="400506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Large particles decouple</a:t>
            </a:r>
          </a:p>
          <a:p>
            <a:pPr algn="r"/>
            <a:r>
              <a:rPr lang="de-DE" sz="2000"/>
              <a:t>from the turbulence, so </a:t>
            </a:r>
            <a:r>
              <a:rPr lang="de-DE" sz="2000"/>
              <a:t>Δv</a:t>
            </a:r>
            <a:r>
              <a:rPr lang="de-DE" sz="2000" baseline="-25000"/>
              <a:t>coll</a:t>
            </a:r>
            <a:r>
              <a:rPr lang="de-DE" sz="2000"/>
              <a:t> goes down with increasing St.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205580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Collision velocities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4488" y="836712"/>
            <a:ext cx="92811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Now for collisions of a particle with St</a:t>
            </a:r>
            <a:r>
              <a:rPr lang="de-DE" baseline="-25000"/>
              <a:t>1</a:t>
            </a:r>
            <a:r>
              <a:rPr lang="de-DE"/>
              <a:t> with tiny dust particles </a:t>
            </a:r>
          </a:p>
          <a:p>
            <a:r>
              <a:rPr lang="de-DE"/>
              <a:t>with St</a:t>
            </a:r>
            <a:r>
              <a:rPr lang="de-DE" baseline="-25000"/>
              <a:t>2</a:t>
            </a:r>
            <a:r>
              <a:rPr lang="de-DE"/>
              <a:t>&lt;&lt;1. Now the decoupling of the large particle for </a:t>
            </a:r>
            <a:r>
              <a:rPr lang="de-DE"/>
              <a:t> St</a:t>
            </a:r>
            <a:r>
              <a:rPr lang="de-DE" baseline="-25000"/>
              <a:t>1</a:t>
            </a:r>
            <a:r>
              <a:rPr lang="de-DE"/>
              <a:t>&gt;&gt;1</a:t>
            </a:r>
          </a:p>
          <a:p>
            <a:r>
              <a:rPr lang="de-DE"/>
              <a:t>actually increases the relative velocities with the tiny dust particles!</a:t>
            </a:r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1652870" y="2996952"/>
            <a:ext cx="0" cy="2880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28464" y="3080445"/>
            <a:ext cx="146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log(Δv</a:t>
            </a:r>
            <a:r>
              <a:rPr lang="de-DE" baseline="-25000"/>
              <a:t>coll</a:t>
            </a:r>
            <a:r>
              <a:rPr lang="de-DE"/>
              <a:t>)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1652870" y="5877272"/>
            <a:ext cx="66967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7330458" y="5919665"/>
            <a:ext cx="120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log(St</a:t>
            </a:r>
            <a:r>
              <a:rPr lang="de-DE" baseline="-25000"/>
              <a:t>1</a:t>
            </a:r>
            <a:r>
              <a:rPr lang="de-DE"/>
              <a:t>)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4821222" y="573325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461182" y="6021290"/>
            <a:ext cx="94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St</a:t>
            </a:r>
            <a:r>
              <a:rPr lang="de-DE" baseline="-25000"/>
              <a:t>1</a:t>
            </a:r>
            <a:r>
              <a:rPr lang="de-DE"/>
              <a:t>=1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732745" y="3544679"/>
            <a:ext cx="6495743" cy="1959241"/>
          </a:xfrm>
          <a:custGeom>
            <a:avLst/>
            <a:gdLst>
              <a:gd name="connsiteX0" fmla="*/ 0 w 6262183"/>
              <a:gd name="connsiteY0" fmla="*/ 153889 h 2431373"/>
              <a:gd name="connsiteX1" fmla="*/ 3138390 w 6262183"/>
              <a:gd name="connsiteY1" fmla="*/ 241485 h 2431373"/>
              <a:gd name="connsiteX2" fmla="*/ 6262183 w 6262183"/>
              <a:gd name="connsiteY2" fmla="*/ 2431373 h 2431373"/>
              <a:gd name="connsiteX0" fmla="*/ 0 w 6262183"/>
              <a:gd name="connsiteY0" fmla="*/ 138693 h 2416177"/>
              <a:gd name="connsiteX1" fmla="*/ 3167584 w 6262183"/>
              <a:gd name="connsiteY1" fmla="*/ 255488 h 2416177"/>
              <a:gd name="connsiteX2" fmla="*/ 6262183 w 6262183"/>
              <a:gd name="connsiteY2" fmla="*/ 2416177 h 2416177"/>
              <a:gd name="connsiteX0" fmla="*/ 0 w 6262183"/>
              <a:gd name="connsiteY0" fmla="*/ 47617 h 2325101"/>
              <a:gd name="connsiteX1" fmla="*/ 3167584 w 6262183"/>
              <a:gd name="connsiteY1" fmla="*/ 164412 h 2325101"/>
              <a:gd name="connsiteX2" fmla="*/ 6262183 w 6262183"/>
              <a:gd name="connsiteY2" fmla="*/ 2325101 h 2325101"/>
              <a:gd name="connsiteX0" fmla="*/ 4 w 6262187"/>
              <a:gd name="connsiteY0" fmla="*/ 1419 h 2278903"/>
              <a:gd name="connsiteX1" fmla="*/ 3167588 w 6262187"/>
              <a:gd name="connsiteY1" fmla="*/ 118214 h 2278903"/>
              <a:gd name="connsiteX2" fmla="*/ 6262187 w 6262187"/>
              <a:gd name="connsiteY2" fmla="*/ 2278903 h 2278903"/>
              <a:gd name="connsiteX0" fmla="*/ 4 w 6262187"/>
              <a:gd name="connsiteY0" fmla="*/ 85419 h 2377502"/>
              <a:gd name="connsiteX1" fmla="*/ 3167588 w 6262187"/>
              <a:gd name="connsiteY1" fmla="*/ 216813 h 2377502"/>
              <a:gd name="connsiteX2" fmla="*/ 6262187 w 6262187"/>
              <a:gd name="connsiteY2" fmla="*/ 2377502 h 2377502"/>
              <a:gd name="connsiteX0" fmla="*/ 4 w 6262187"/>
              <a:gd name="connsiteY0" fmla="*/ 109327 h 2357612"/>
              <a:gd name="connsiteX1" fmla="*/ 3167588 w 6262187"/>
              <a:gd name="connsiteY1" fmla="*/ 196923 h 2357612"/>
              <a:gd name="connsiteX2" fmla="*/ 6262187 w 6262187"/>
              <a:gd name="connsiteY2" fmla="*/ 2357612 h 2357612"/>
              <a:gd name="connsiteX0" fmla="*/ 4 w 6262187"/>
              <a:gd name="connsiteY0" fmla="*/ 8697 h 2256982"/>
              <a:gd name="connsiteX1" fmla="*/ 3167588 w 6262187"/>
              <a:gd name="connsiteY1" fmla="*/ 96293 h 2256982"/>
              <a:gd name="connsiteX2" fmla="*/ 6262187 w 6262187"/>
              <a:gd name="connsiteY2" fmla="*/ 2256982 h 2256982"/>
              <a:gd name="connsiteX0" fmla="*/ 5 w 6262188"/>
              <a:gd name="connsiteY0" fmla="*/ 985 h 2249270"/>
              <a:gd name="connsiteX1" fmla="*/ 3152992 w 6262188"/>
              <a:gd name="connsiteY1" fmla="*/ 249173 h 2249270"/>
              <a:gd name="connsiteX2" fmla="*/ 6262188 w 6262188"/>
              <a:gd name="connsiteY2" fmla="*/ 2249270 h 2249270"/>
              <a:gd name="connsiteX0" fmla="*/ 5 w 6262188"/>
              <a:gd name="connsiteY0" fmla="*/ 5985 h 2254270"/>
              <a:gd name="connsiteX1" fmla="*/ 3152992 w 6262188"/>
              <a:gd name="connsiteY1" fmla="*/ 254173 h 2254270"/>
              <a:gd name="connsiteX2" fmla="*/ 6262188 w 6262188"/>
              <a:gd name="connsiteY2" fmla="*/ 2254270 h 2254270"/>
              <a:gd name="connsiteX0" fmla="*/ 5 w 6262188"/>
              <a:gd name="connsiteY0" fmla="*/ 35065 h 2283350"/>
              <a:gd name="connsiteX1" fmla="*/ 3138395 w 6262188"/>
              <a:gd name="connsiteY1" fmla="*/ 181058 h 2283350"/>
              <a:gd name="connsiteX2" fmla="*/ 6262188 w 6262188"/>
              <a:gd name="connsiteY2" fmla="*/ 2283350 h 2283350"/>
              <a:gd name="connsiteX0" fmla="*/ 4 w 6262187"/>
              <a:gd name="connsiteY0" fmla="*/ 5412 h 2253697"/>
              <a:gd name="connsiteX1" fmla="*/ 3138394 w 6262187"/>
              <a:gd name="connsiteY1" fmla="*/ 151405 h 2253697"/>
              <a:gd name="connsiteX2" fmla="*/ 6262187 w 6262187"/>
              <a:gd name="connsiteY2" fmla="*/ 2253697 h 2253697"/>
              <a:gd name="connsiteX0" fmla="*/ 5 w 6189202"/>
              <a:gd name="connsiteY0" fmla="*/ 1767782 h 2103565"/>
              <a:gd name="connsiteX1" fmla="*/ 3065409 w 6189202"/>
              <a:gd name="connsiteY1" fmla="*/ 1273 h 2103565"/>
              <a:gd name="connsiteX2" fmla="*/ 6189202 w 6189202"/>
              <a:gd name="connsiteY2" fmla="*/ 2103565 h 2103565"/>
              <a:gd name="connsiteX0" fmla="*/ 5 w 6495743"/>
              <a:gd name="connsiteY0" fmla="*/ 1959241 h 1959241"/>
              <a:gd name="connsiteX1" fmla="*/ 3065409 w 6495743"/>
              <a:gd name="connsiteY1" fmla="*/ 192732 h 1959241"/>
              <a:gd name="connsiteX2" fmla="*/ 6495743 w 6495743"/>
              <a:gd name="connsiteY2" fmla="*/ 46739 h 195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5743" h="1959241">
                <a:moveTo>
                  <a:pt x="5" y="1959241"/>
                </a:moveTo>
                <a:cubicBezTo>
                  <a:pt x="-3644" y="1944642"/>
                  <a:pt x="1982786" y="511482"/>
                  <a:pt x="3065409" y="192732"/>
                </a:cubicBezTo>
                <a:cubicBezTo>
                  <a:pt x="4148032" y="-126018"/>
                  <a:pt x="6495743" y="46739"/>
                  <a:pt x="6495743" y="46739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640632" y="3573018"/>
            <a:ext cx="656496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8205598" y="3284984"/>
            <a:ext cx="149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Δv</a:t>
            </a:r>
            <a:r>
              <a:rPr lang="de-DE" baseline="-25000"/>
              <a:t>eddy,large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640632" y="414908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/>
              <a:t>Small particles </a:t>
            </a:r>
          </a:p>
          <a:p>
            <a:pPr algn="r"/>
            <a:r>
              <a:rPr lang="de-DE" sz="2000"/>
              <a:t>of same size will </a:t>
            </a:r>
          </a:p>
          <a:p>
            <a:pPr algn="r"/>
            <a:r>
              <a:rPr lang="de-DE" sz="2000"/>
              <a:t>move both with the</a:t>
            </a:r>
          </a:p>
          <a:p>
            <a:pPr algn="r"/>
            <a:r>
              <a:rPr lang="de-DE" sz="2000"/>
              <a:t> </a:t>
            </a:r>
            <a:r>
              <a:rPr lang="de-DE" sz="2000" u="sng"/>
              <a:t>same</a:t>
            </a:r>
            <a:r>
              <a:rPr lang="de-DE" sz="2000"/>
              <a:t> eddy, so their </a:t>
            </a:r>
          </a:p>
          <a:p>
            <a:pPr algn="r"/>
            <a:r>
              <a:rPr lang="de-DE" sz="2000" u="sng"/>
              <a:t>relative</a:t>
            </a:r>
            <a:r>
              <a:rPr lang="de-DE" sz="2000"/>
              <a:t> velocity is small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89374" y="4005065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Large particles decouple</a:t>
            </a:r>
          </a:p>
          <a:p>
            <a:pPr algn="r"/>
            <a:r>
              <a:rPr lang="de-DE" sz="2000"/>
              <a:t>from the turbulence, they simpy feel gusts of wind from arbitrary directions, bringing along small dust.</a:t>
            </a:r>
          </a:p>
        </p:txBody>
      </p:sp>
    </p:spTree>
    <p:extLst>
      <p:ext uri="{BB962C8B-B14F-4D97-AF65-F5344CB8AC3E}">
        <p14:creationId xmlns:p14="http://schemas.microsoft.com/office/powerpoint/2010/main" val="311464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Collision velocities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V="1">
            <a:off x="1652870" y="2996952"/>
            <a:ext cx="0" cy="2880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128464" y="3080445"/>
            <a:ext cx="146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log(Δv</a:t>
            </a:r>
            <a:r>
              <a:rPr lang="de-DE" baseline="-25000"/>
              <a:t>coll</a:t>
            </a:r>
            <a:r>
              <a:rPr lang="de-DE"/>
              <a:t>)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1652870" y="5877272"/>
            <a:ext cx="66967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7330459" y="5919665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log(St)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4821222" y="573325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461182" y="6021290"/>
            <a:ext cx="82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St=1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630565" y="3501949"/>
            <a:ext cx="6291381" cy="2337755"/>
          </a:xfrm>
          <a:custGeom>
            <a:avLst/>
            <a:gdLst>
              <a:gd name="connsiteX0" fmla="*/ 0 w 6262183"/>
              <a:gd name="connsiteY0" fmla="*/ 153889 h 2431373"/>
              <a:gd name="connsiteX1" fmla="*/ 3138390 w 6262183"/>
              <a:gd name="connsiteY1" fmla="*/ 241485 h 2431373"/>
              <a:gd name="connsiteX2" fmla="*/ 6262183 w 6262183"/>
              <a:gd name="connsiteY2" fmla="*/ 2431373 h 2431373"/>
              <a:gd name="connsiteX0" fmla="*/ 0 w 6262183"/>
              <a:gd name="connsiteY0" fmla="*/ 138693 h 2416177"/>
              <a:gd name="connsiteX1" fmla="*/ 3167584 w 6262183"/>
              <a:gd name="connsiteY1" fmla="*/ 255488 h 2416177"/>
              <a:gd name="connsiteX2" fmla="*/ 6262183 w 6262183"/>
              <a:gd name="connsiteY2" fmla="*/ 2416177 h 2416177"/>
              <a:gd name="connsiteX0" fmla="*/ 0 w 6262183"/>
              <a:gd name="connsiteY0" fmla="*/ 47617 h 2325101"/>
              <a:gd name="connsiteX1" fmla="*/ 3167584 w 6262183"/>
              <a:gd name="connsiteY1" fmla="*/ 164412 h 2325101"/>
              <a:gd name="connsiteX2" fmla="*/ 6262183 w 6262183"/>
              <a:gd name="connsiteY2" fmla="*/ 2325101 h 2325101"/>
              <a:gd name="connsiteX0" fmla="*/ 4 w 6262187"/>
              <a:gd name="connsiteY0" fmla="*/ 1419 h 2278903"/>
              <a:gd name="connsiteX1" fmla="*/ 3167588 w 6262187"/>
              <a:gd name="connsiteY1" fmla="*/ 118214 h 2278903"/>
              <a:gd name="connsiteX2" fmla="*/ 6262187 w 6262187"/>
              <a:gd name="connsiteY2" fmla="*/ 2278903 h 2278903"/>
              <a:gd name="connsiteX0" fmla="*/ 4 w 6262187"/>
              <a:gd name="connsiteY0" fmla="*/ 85419 h 2377502"/>
              <a:gd name="connsiteX1" fmla="*/ 3167588 w 6262187"/>
              <a:gd name="connsiteY1" fmla="*/ 216813 h 2377502"/>
              <a:gd name="connsiteX2" fmla="*/ 6262187 w 6262187"/>
              <a:gd name="connsiteY2" fmla="*/ 2377502 h 2377502"/>
              <a:gd name="connsiteX0" fmla="*/ 4 w 6262187"/>
              <a:gd name="connsiteY0" fmla="*/ 109327 h 2357612"/>
              <a:gd name="connsiteX1" fmla="*/ 3167588 w 6262187"/>
              <a:gd name="connsiteY1" fmla="*/ 196923 h 2357612"/>
              <a:gd name="connsiteX2" fmla="*/ 6262187 w 6262187"/>
              <a:gd name="connsiteY2" fmla="*/ 2357612 h 2357612"/>
              <a:gd name="connsiteX0" fmla="*/ 4 w 6262187"/>
              <a:gd name="connsiteY0" fmla="*/ 8697 h 2256982"/>
              <a:gd name="connsiteX1" fmla="*/ 3167588 w 6262187"/>
              <a:gd name="connsiteY1" fmla="*/ 96293 h 2256982"/>
              <a:gd name="connsiteX2" fmla="*/ 6262187 w 6262187"/>
              <a:gd name="connsiteY2" fmla="*/ 2256982 h 2256982"/>
              <a:gd name="connsiteX0" fmla="*/ 5 w 6262188"/>
              <a:gd name="connsiteY0" fmla="*/ 985 h 2249270"/>
              <a:gd name="connsiteX1" fmla="*/ 3152992 w 6262188"/>
              <a:gd name="connsiteY1" fmla="*/ 249173 h 2249270"/>
              <a:gd name="connsiteX2" fmla="*/ 6262188 w 6262188"/>
              <a:gd name="connsiteY2" fmla="*/ 2249270 h 2249270"/>
              <a:gd name="connsiteX0" fmla="*/ 5 w 6262188"/>
              <a:gd name="connsiteY0" fmla="*/ 5985 h 2254270"/>
              <a:gd name="connsiteX1" fmla="*/ 3152992 w 6262188"/>
              <a:gd name="connsiteY1" fmla="*/ 254173 h 2254270"/>
              <a:gd name="connsiteX2" fmla="*/ 6262188 w 6262188"/>
              <a:gd name="connsiteY2" fmla="*/ 2254270 h 2254270"/>
              <a:gd name="connsiteX0" fmla="*/ 5 w 6262188"/>
              <a:gd name="connsiteY0" fmla="*/ 35065 h 2283350"/>
              <a:gd name="connsiteX1" fmla="*/ 3138395 w 6262188"/>
              <a:gd name="connsiteY1" fmla="*/ 181058 h 2283350"/>
              <a:gd name="connsiteX2" fmla="*/ 6262188 w 6262188"/>
              <a:gd name="connsiteY2" fmla="*/ 2283350 h 2283350"/>
              <a:gd name="connsiteX0" fmla="*/ 4 w 6262187"/>
              <a:gd name="connsiteY0" fmla="*/ 5412 h 2253697"/>
              <a:gd name="connsiteX1" fmla="*/ 3138394 w 6262187"/>
              <a:gd name="connsiteY1" fmla="*/ 151405 h 2253697"/>
              <a:gd name="connsiteX2" fmla="*/ 6262187 w 6262187"/>
              <a:gd name="connsiteY2" fmla="*/ 2253697 h 2253697"/>
              <a:gd name="connsiteX0" fmla="*/ 5 w 6189202"/>
              <a:gd name="connsiteY0" fmla="*/ 1767782 h 2103565"/>
              <a:gd name="connsiteX1" fmla="*/ 3065409 w 6189202"/>
              <a:gd name="connsiteY1" fmla="*/ 1273 h 2103565"/>
              <a:gd name="connsiteX2" fmla="*/ 6189202 w 6189202"/>
              <a:gd name="connsiteY2" fmla="*/ 2103565 h 2103565"/>
              <a:gd name="connsiteX0" fmla="*/ 4 w 6291381"/>
              <a:gd name="connsiteY0" fmla="*/ 60271 h 2337755"/>
              <a:gd name="connsiteX1" fmla="*/ 3167588 w 6291381"/>
              <a:gd name="connsiteY1" fmla="*/ 235463 h 2337755"/>
              <a:gd name="connsiteX2" fmla="*/ 6291381 w 6291381"/>
              <a:gd name="connsiteY2" fmla="*/ 2337755 h 233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381" h="2337755">
                <a:moveTo>
                  <a:pt x="4" y="60271"/>
                </a:moveTo>
                <a:cubicBezTo>
                  <a:pt x="-3645" y="45672"/>
                  <a:pt x="2119025" y="-144118"/>
                  <a:pt x="3167588" y="235463"/>
                </a:cubicBezTo>
                <a:cubicBezTo>
                  <a:pt x="4216151" y="615044"/>
                  <a:pt x="6291381" y="2337755"/>
                  <a:pt x="6291381" y="2337755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640632" y="3573018"/>
            <a:ext cx="656496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8205598" y="3284984"/>
            <a:ext cx="149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Δv</a:t>
            </a:r>
            <a:r>
              <a:rPr lang="de-DE" baseline="-25000"/>
              <a:t>eddy,large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712641" y="3958024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Small particles </a:t>
            </a:r>
          </a:p>
          <a:p>
            <a:r>
              <a:rPr lang="de-DE" sz="2000"/>
              <a:t>will populate the „gusts of wind“ the big boulders experience, and thus will lead to large collision velocities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89374" y="400506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Large particles decouple</a:t>
            </a:r>
          </a:p>
          <a:p>
            <a:pPr algn="r"/>
            <a:r>
              <a:rPr lang="de-DE" sz="2000"/>
              <a:t>from the turbulence, so </a:t>
            </a:r>
            <a:r>
              <a:rPr lang="de-DE" sz="2000"/>
              <a:t>Δv</a:t>
            </a:r>
            <a:r>
              <a:rPr lang="de-DE" sz="2000" baseline="-25000"/>
              <a:t>coll</a:t>
            </a:r>
            <a:r>
              <a:rPr lang="de-DE" sz="2000"/>
              <a:t> goes down with increasing St.</a:t>
            </a:r>
            <a:endParaRPr lang="de-DE" sz="2000"/>
          </a:p>
        </p:txBody>
      </p:sp>
      <p:sp>
        <p:nvSpPr>
          <p:cNvPr id="15" name="Textfeld 14"/>
          <p:cNvSpPr txBox="1"/>
          <p:nvPr/>
        </p:nvSpPr>
        <p:spPr>
          <a:xfrm>
            <a:off x="344488" y="836712"/>
            <a:ext cx="9513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Now for collisions of a particle with St</a:t>
            </a:r>
            <a:r>
              <a:rPr lang="de-DE" baseline="-25000"/>
              <a:t>1</a:t>
            </a:r>
            <a:r>
              <a:rPr lang="de-DE"/>
              <a:t> with big boulders with St</a:t>
            </a:r>
            <a:r>
              <a:rPr lang="de-DE" baseline="-25000"/>
              <a:t>2</a:t>
            </a:r>
            <a:r>
              <a:rPr lang="de-DE"/>
              <a:t>&gt;&gt;1. </a:t>
            </a:r>
          </a:p>
          <a:p>
            <a:r>
              <a:rPr lang="de-DE"/>
              <a:t>Now the coupling of the particle for </a:t>
            </a:r>
            <a:r>
              <a:rPr lang="de-DE"/>
              <a:t> St</a:t>
            </a:r>
            <a:r>
              <a:rPr lang="de-DE" baseline="-25000"/>
              <a:t>1</a:t>
            </a:r>
            <a:r>
              <a:rPr lang="de-DE"/>
              <a:t>&lt;&lt;1 to the turbulence </a:t>
            </a:r>
          </a:p>
          <a:p>
            <a:r>
              <a:rPr lang="de-DE"/>
              <a:t>increases the relative velocities with the boulders for the same </a:t>
            </a:r>
          </a:p>
          <a:p>
            <a:r>
              <a:rPr lang="de-DE"/>
              <a:t>reason as described above.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8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stirring: Collision velocities</a:t>
            </a:r>
            <a:endParaRPr lang="de-DE"/>
          </a:p>
        </p:txBody>
      </p:sp>
      <p:pic>
        <p:nvPicPr>
          <p:cNvPr id="3" name="Bild 2" descr="Screen Shot 2013-11-17 at 23.5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6" y="764704"/>
            <a:ext cx="7225383" cy="609329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89304" y="2254220"/>
            <a:ext cx="22033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This diagram</a:t>
            </a:r>
          </a:p>
          <a:p>
            <a:r>
              <a:rPr lang="de-DE"/>
              <a:t>shows these</a:t>
            </a:r>
          </a:p>
          <a:p>
            <a:r>
              <a:rPr lang="de-DE"/>
              <a:t>results as a</a:t>
            </a:r>
          </a:p>
          <a:p>
            <a:r>
              <a:rPr lang="de-DE"/>
              <a:t>function of</a:t>
            </a:r>
          </a:p>
          <a:p>
            <a:r>
              <a:rPr lang="de-DE"/>
              <a:t>the grain sizes</a:t>
            </a:r>
          </a:p>
          <a:p>
            <a:r>
              <a:rPr lang="de-DE"/>
              <a:t>of both parti-</a:t>
            </a:r>
          </a:p>
          <a:p>
            <a:r>
              <a:rPr lang="de-DE"/>
              <a:t>cles involved</a:t>
            </a:r>
          </a:p>
          <a:p>
            <a:r>
              <a:rPr lang="de-DE"/>
              <a:t>in the collision.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689304" y="6394474"/>
            <a:ext cx="212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/>
              <a:t>Windmark et al. 2012 </a:t>
            </a:r>
          </a:p>
        </p:txBody>
      </p:sp>
    </p:spTree>
    <p:extLst>
      <p:ext uri="{BB962C8B-B14F-4D97-AF65-F5344CB8AC3E}">
        <p14:creationId xmlns:p14="http://schemas.microsoft.com/office/powerpoint/2010/main" val="267886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28996" y="1916832"/>
            <a:ext cx="565912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Coagulation is driven by </a:t>
            </a:r>
          </a:p>
          <a:p>
            <a:pPr algn="ctr"/>
            <a:r>
              <a:rPr lang="de-DE" sz="4800"/>
              <a:t>particle motion</a:t>
            </a:r>
          </a:p>
          <a:p>
            <a:pPr algn="ctr"/>
            <a:endParaRPr lang="de-DE" sz="4800"/>
          </a:p>
          <a:p>
            <a:pPr algn="ctr"/>
            <a:r>
              <a:rPr lang="de-DE" sz="3200"/>
              <a:t>Part 2: Systematic motions:</a:t>
            </a:r>
          </a:p>
          <a:p>
            <a:pPr algn="ctr"/>
            <a:r>
              <a:rPr lang="de-DE" sz="3200"/>
              <a:t>Vertical settling and radial drift</a:t>
            </a:r>
          </a:p>
        </p:txBody>
      </p:sp>
    </p:spTree>
    <p:extLst>
      <p:ext uri="{BB962C8B-B14F-4D97-AF65-F5344CB8AC3E}">
        <p14:creationId xmlns:p14="http://schemas.microsoft.com/office/powerpoint/2010/main" val="277752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Dust settling</a:t>
            </a: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2393950" y="2521573"/>
            <a:ext cx="6356350" cy="1627507"/>
          </a:xfrm>
          <a:custGeom>
            <a:avLst/>
            <a:gdLst>
              <a:gd name="T0" fmla="*/ 209 w 1475"/>
              <a:gd name="T1" fmla="*/ 289 h 298"/>
              <a:gd name="T2" fmla="*/ 217 w 1475"/>
              <a:gd name="T3" fmla="*/ 269 h 298"/>
              <a:gd name="T4" fmla="*/ 686 w 1475"/>
              <a:gd name="T5" fmla="*/ 228 h 298"/>
              <a:gd name="T6" fmla="*/ 1166 w 1475"/>
              <a:gd name="T7" fmla="*/ 108 h 298"/>
              <a:gd name="T8" fmla="*/ 1426 w 1475"/>
              <a:gd name="T9" fmla="*/ 0 h 298"/>
              <a:gd name="T10" fmla="*/ 1461 w 1475"/>
              <a:gd name="T11" fmla="*/ 111 h 298"/>
              <a:gd name="T12" fmla="*/ 1470 w 1475"/>
              <a:gd name="T13" fmla="*/ 297 h 298"/>
              <a:gd name="T14" fmla="*/ 209 w 1475"/>
              <a:gd name="T15" fmla="*/ 28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5" h="298">
                <a:moveTo>
                  <a:pt x="209" y="289"/>
                </a:moveTo>
                <a:cubicBezTo>
                  <a:pt x="0" y="284"/>
                  <a:pt x="138" y="279"/>
                  <a:pt x="217" y="269"/>
                </a:cubicBezTo>
                <a:cubicBezTo>
                  <a:pt x="296" y="259"/>
                  <a:pt x="528" y="255"/>
                  <a:pt x="686" y="228"/>
                </a:cubicBezTo>
                <a:cubicBezTo>
                  <a:pt x="844" y="201"/>
                  <a:pt x="1043" y="146"/>
                  <a:pt x="1166" y="108"/>
                </a:cubicBezTo>
                <a:cubicBezTo>
                  <a:pt x="1289" y="70"/>
                  <a:pt x="1377" y="0"/>
                  <a:pt x="1426" y="0"/>
                </a:cubicBezTo>
                <a:cubicBezTo>
                  <a:pt x="1475" y="0"/>
                  <a:pt x="1454" y="62"/>
                  <a:pt x="1461" y="111"/>
                </a:cubicBezTo>
                <a:cubicBezTo>
                  <a:pt x="1468" y="160"/>
                  <a:pt x="1470" y="240"/>
                  <a:pt x="1470" y="297"/>
                </a:cubicBezTo>
                <a:cubicBezTo>
                  <a:pt x="850" y="298"/>
                  <a:pt x="340" y="296"/>
                  <a:pt x="209" y="289"/>
                </a:cubicBezTo>
                <a:close/>
              </a:path>
            </a:pathLst>
          </a:custGeom>
          <a:solidFill>
            <a:srgbClr val="6BD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 flipV="1">
            <a:off x="2393950" y="4005064"/>
            <a:ext cx="6356350" cy="1627507"/>
          </a:xfrm>
          <a:custGeom>
            <a:avLst/>
            <a:gdLst>
              <a:gd name="T0" fmla="*/ 209 w 1475"/>
              <a:gd name="T1" fmla="*/ 289 h 298"/>
              <a:gd name="T2" fmla="*/ 217 w 1475"/>
              <a:gd name="T3" fmla="*/ 269 h 298"/>
              <a:gd name="T4" fmla="*/ 686 w 1475"/>
              <a:gd name="T5" fmla="*/ 228 h 298"/>
              <a:gd name="T6" fmla="*/ 1166 w 1475"/>
              <a:gd name="T7" fmla="*/ 108 h 298"/>
              <a:gd name="T8" fmla="*/ 1426 w 1475"/>
              <a:gd name="T9" fmla="*/ 0 h 298"/>
              <a:gd name="T10" fmla="*/ 1461 w 1475"/>
              <a:gd name="T11" fmla="*/ 111 h 298"/>
              <a:gd name="T12" fmla="*/ 1470 w 1475"/>
              <a:gd name="T13" fmla="*/ 297 h 298"/>
              <a:gd name="T14" fmla="*/ 209 w 1475"/>
              <a:gd name="T15" fmla="*/ 28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5" h="298">
                <a:moveTo>
                  <a:pt x="209" y="289"/>
                </a:moveTo>
                <a:cubicBezTo>
                  <a:pt x="0" y="284"/>
                  <a:pt x="138" y="279"/>
                  <a:pt x="217" y="269"/>
                </a:cubicBezTo>
                <a:cubicBezTo>
                  <a:pt x="296" y="259"/>
                  <a:pt x="528" y="255"/>
                  <a:pt x="686" y="228"/>
                </a:cubicBezTo>
                <a:cubicBezTo>
                  <a:pt x="844" y="201"/>
                  <a:pt x="1043" y="146"/>
                  <a:pt x="1166" y="108"/>
                </a:cubicBezTo>
                <a:cubicBezTo>
                  <a:pt x="1289" y="70"/>
                  <a:pt x="1377" y="0"/>
                  <a:pt x="1426" y="0"/>
                </a:cubicBezTo>
                <a:cubicBezTo>
                  <a:pt x="1475" y="0"/>
                  <a:pt x="1454" y="62"/>
                  <a:pt x="1461" y="111"/>
                </a:cubicBezTo>
                <a:cubicBezTo>
                  <a:pt x="1468" y="160"/>
                  <a:pt x="1470" y="240"/>
                  <a:pt x="1470" y="297"/>
                </a:cubicBezTo>
                <a:cubicBezTo>
                  <a:pt x="850" y="298"/>
                  <a:pt x="340" y="296"/>
                  <a:pt x="209" y="289"/>
                </a:cubicBezTo>
                <a:close/>
              </a:path>
            </a:pathLst>
          </a:custGeom>
          <a:solidFill>
            <a:srgbClr val="6BD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64671" y="3861048"/>
            <a:ext cx="384073" cy="3951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740228" y="3147941"/>
            <a:ext cx="165100" cy="1524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7833320" y="3242267"/>
            <a:ext cx="0" cy="690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44488" y="980728"/>
            <a:ext cx="8375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 dust particle in the disk feels the gravitational force toward</a:t>
            </a:r>
          </a:p>
          <a:p>
            <a:r>
              <a:rPr lang="de-DE"/>
              <a:t>the midplane. As it starts falling, the gas drag will increase.</a:t>
            </a:r>
          </a:p>
          <a:p>
            <a:r>
              <a:rPr lang="de-DE"/>
              <a:t>A small enough particle will reach an equilibrium „settling</a:t>
            </a:r>
          </a:p>
          <a:p>
            <a:r>
              <a:rPr lang="de-DE"/>
              <a:t>velocity“.</a:t>
            </a:r>
          </a:p>
        </p:txBody>
      </p:sp>
    </p:spTree>
    <p:extLst>
      <p:ext uri="{BB962C8B-B14F-4D97-AF65-F5344CB8AC3E}">
        <p14:creationId xmlns:p14="http://schemas.microsoft.com/office/powerpoint/2010/main" val="44570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Vertical motion of particle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77381"/>
              </p:ext>
            </p:extLst>
          </p:nvPr>
        </p:nvGraphicFramePr>
        <p:xfrm>
          <a:off x="1928664" y="1469914"/>
          <a:ext cx="2449134" cy="118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67" name="Formel" r:id="rId4" imgW="749300" imgH="393700" progId="Equation.3">
                  <p:embed/>
                </p:oleObj>
              </mc:Choice>
              <mc:Fallback>
                <p:oleObj name="Formel" r:id="rId4" imgW="74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664" y="1469914"/>
                        <a:ext cx="2449134" cy="118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30200" y="979488"/>
            <a:ext cx="791792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Vertical equation of motion of a particle (Epstein regime):</a:t>
            </a: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6327"/>
              </p:ext>
            </p:extLst>
          </p:nvPr>
        </p:nvGraphicFramePr>
        <p:xfrm>
          <a:off x="4412612" y="1461154"/>
          <a:ext cx="1908540" cy="138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68" name="Formel" r:id="rId6" imgW="584200" imgH="457200" progId="Equation.3">
                  <p:embed/>
                </p:oleObj>
              </mc:Choice>
              <mc:Fallback>
                <p:oleObj name="Formel" r:id="rId6" imgW="5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12" y="1461154"/>
                        <a:ext cx="1908540" cy="1382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43958" y="2743201"/>
            <a:ext cx="40845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Damped harmonic oscillator: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386"/>
              </p:ext>
            </p:extLst>
          </p:nvPr>
        </p:nvGraphicFramePr>
        <p:xfrm>
          <a:off x="1136576" y="3448050"/>
          <a:ext cx="2551531" cy="7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69" name="Formel" r:id="rId8" imgW="736600" imgH="241300" progId="Equation.3">
                  <p:embed/>
                </p:oleObj>
              </mc:Choice>
              <mc:Fallback>
                <p:oleObj name="Formel" r:id="rId8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76" y="3448050"/>
                        <a:ext cx="2551531" cy="7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02194"/>
              </p:ext>
            </p:extLst>
          </p:nvPr>
        </p:nvGraphicFramePr>
        <p:xfrm>
          <a:off x="4379322" y="3046660"/>
          <a:ext cx="4390102" cy="124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0" name="Formel" r:id="rId10" imgW="1739900" imgH="533400" progId="Equation.3">
                  <p:embed/>
                </p:oleObj>
              </mc:Choice>
              <mc:Fallback>
                <p:oleObj name="Formel" r:id="rId10" imgW="17399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322" y="3046660"/>
                        <a:ext cx="4390102" cy="1246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330200" y="4267202"/>
            <a:ext cx="645093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No equator crossing (i.e. no real part of </a:t>
            </a:r>
            <a:r>
              <a:rPr lang="en-GB">
                <a:sym typeface="Symbol" charset="0"/>
              </a:rPr>
              <a:t></a:t>
            </a:r>
            <a:r>
              <a:rPr lang="en-GB"/>
              <a:t>) for:</a:t>
            </a:r>
          </a:p>
        </p:txBody>
      </p:sp>
      <p:graphicFrame>
        <p:nvGraphicFramePr>
          <p:cNvPr id="71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44481"/>
              </p:ext>
            </p:extLst>
          </p:nvPr>
        </p:nvGraphicFramePr>
        <p:xfrm>
          <a:off x="943391" y="4850903"/>
          <a:ext cx="2093498" cy="95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1" name="Formel" r:id="rId12" imgW="800100" imgH="393700" progId="Equation.3">
                  <p:embed/>
                </p:oleObj>
              </mc:Choice>
              <mc:Fallback>
                <p:oleObj name="Formel" r:id="rId12" imgW="80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91" y="4850903"/>
                        <a:ext cx="2093498" cy="954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72854"/>
              </p:ext>
            </p:extLst>
          </p:nvPr>
        </p:nvGraphicFramePr>
        <p:xfrm>
          <a:off x="5601072" y="4869160"/>
          <a:ext cx="205955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2" name="Formel" r:id="rId14" imgW="736600" imgH="444500" progId="Equation.3">
                  <p:embed/>
                </p:oleObj>
              </mc:Choice>
              <mc:Fallback>
                <p:oleObj name="Formel" r:id="rId14" imgW="736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072" y="4869160"/>
                        <a:ext cx="2059557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330200" y="5867400"/>
            <a:ext cx="5243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(where ρ</a:t>
            </a:r>
            <a:r>
              <a:rPr lang="en-GB" baseline="-25000"/>
              <a:t>s</a:t>
            </a:r>
            <a:r>
              <a:rPr lang="en-GB">
                <a:sym typeface="Symbol" charset="0"/>
              </a:rPr>
              <a:t>=material density of grains)</a:t>
            </a:r>
            <a:endParaRPr lang="en-GB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440832" y="5445224"/>
            <a:ext cx="16561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126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Vertical motion of particle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73196" y="954088"/>
            <a:ext cx="1962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Conclusion: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12750" y="1600200"/>
            <a:ext cx="916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u="sng"/>
              <a:t>Small grains</a:t>
            </a:r>
            <a:r>
              <a:rPr lang="en-GB"/>
              <a:t> sediment slowly to midplane. Sedimentation velocity in Epstein regime:</a:t>
            </a: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730458"/>
              </p:ext>
            </p:extLst>
          </p:nvPr>
        </p:nvGraphicFramePr>
        <p:xfrm>
          <a:off x="3467100" y="2565400"/>
          <a:ext cx="3116664" cy="122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8" name="Formel" r:id="rId4" imgW="1079500" imgH="457200" progId="Equation.3">
                  <p:embed/>
                </p:oleObj>
              </mc:Choice>
              <mc:Fallback>
                <p:oleObj name="Formel" r:id="rId4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565400"/>
                        <a:ext cx="3116664" cy="1223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29948" y="3827464"/>
            <a:ext cx="914585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u="sng"/>
              <a:t>Big grains</a:t>
            </a:r>
            <a:r>
              <a:rPr lang="en-GB"/>
              <a:t> experience damped oscillation about the midplane with angular frequency:</a:t>
            </a:r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52153"/>
              </p:ext>
            </p:extLst>
          </p:nvPr>
        </p:nvGraphicFramePr>
        <p:xfrm>
          <a:off x="4210049" y="4953002"/>
          <a:ext cx="1410123" cy="49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9" name="Formel" r:id="rId6" imgW="469900" imgH="177800" progId="Equation.3">
                  <p:embed/>
                </p:oleObj>
              </mc:Choice>
              <mc:Fallback>
                <p:oleObj name="Formel" r:id="rId6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49" y="4953002"/>
                        <a:ext cx="1410123" cy="492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469503" y="5456239"/>
            <a:ext cx="271727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and damping time:</a:t>
            </a:r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03038"/>
              </p:ext>
            </p:extLst>
          </p:nvPr>
        </p:nvGraphicFramePr>
        <p:xfrm>
          <a:off x="3989916" y="6045202"/>
          <a:ext cx="2237155" cy="69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0" name="Formel" r:id="rId8" imgW="673100" imgH="228600" progId="Equation.3">
                  <p:embed/>
                </p:oleObj>
              </mc:Choice>
              <mc:Fallback>
                <p:oleObj name="Formel" r:id="rId8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916" y="6045202"/>
                        <a:ext cx="2237155" cy="699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6356350" y="4724402"/>
            <a:ext cx="333639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/>
              <a:t>(particle has its own inclined orbit!)</a:t>
            </a:r>
          </a:p>
        </p:txBody>
      </p:sp>
    </p:spTree>
    <p:extLst>
      <p:ext uri="{BB962C8B-B14F-4D97-AF65-F5344CB8AC3E}">
        <p14:creationId xmlns:p14="http://schemas.microsoft.com/office/powerpoint/2010/main" val="222928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Vertical motion of small particle</a:t>
            </a:r>
          </a:p>
        </p:txBody>
      </p:sp>
      <p:pic>
        <p:nvPicPr>
          <p:cNvPr id="75783" name="Picture 7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677150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9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Vertical motion of big particle</a:t>
            </a:r>
          </a:p>
        </p:txBody>
      </p:sp>
      <p:pic>
        <p:nvPicPr>
          <p:cNvPr id="128003" name="Picture 3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19200"/>
            <a:ext cx="7708106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0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Coagulation: What it is...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726239" y="2319263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726239" y="4047455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862142" y="2031231"/>
            <a:ext cx="0" cy="32403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502102" y="2145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27038" y="5559625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862142" y="5271591"/>
            <a:ext cx="77048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2014270" y="2607295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2014270" y="3615407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4174511" y="2895327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174511" y="3471391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38806" y="2895327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38806" y="3471391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Explosion 1 19"/>
          <p:cNvSpPr/>
          <p:nvPr/>
        </p:nvSpPr>
        <p:spPr bwMode="auto">
          <a:xfrm>
            <a:off x="4246518" y="3255367"/>
            <a:ext cx="432049" cy="432048"/>
          </a:xfrm>
          <a:prstGeom prst="irregularSeal1">
            <a:avLst/>
          </a:prstGeom>
          <a:solidFill>
            <a:srgbClr val="F1BB0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124289" y="4521838"/>
            <a:ext cx="35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hit             and         stick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68624" y="1052738"/>
            <a:ext cx="666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...if we look at a single pair of colliding particles: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64568" y="5884335"/>
            <a:ext cx="7488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Collision &amp; sticking of „monomers“ leads to a „diamer“</a:t>
            </a:r>
          </a:p>
          <a:p>
            <a:pPr algn="ctr"/>
            <a:r>
              <a:rPr lang="de-DE"/>
              <a:t>which is a small „aggregate“</a:t>
            </a:r>
          </a:p>
        </p:txBody>
      </p:sp>
    </p:spTree>
    <p:extLst>
      <p:ext uri="{BB962C8B-B14F-4D97-AF65-F5344CB8AC3E}">
        <p14:creationId xmlns:p14="http://schemas.microsoft.com/office/powerpoint/2010/main" val="191038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Turbulence stirs dust back up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601927" y="1071563"/>
            <a:ext cx="7887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/>
              <a:t>Equilibrium settling velocity &amp; settling time scale:</a:t>
            </a: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577851" y="3287714"/>
            <a:ext cx="444222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/>
              <a:t>Turbulence vertical mixing: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783970"/>
              </p:ext>
            </p:extLst>
          </p:nvPr>
        </p:nvGraphicFramePr>
        <p:xfrm>
          <a:off x="704528" y="1845568"/>
          <a:ext cx="38465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29" name="Formel" r:id="rId4" imgW="1257300" imgH="457200" progId="Equation.3">
                  <p:embed/>
                </p:oleObj>
              </mc:Choice>
              <mc:Fallback>
                <p:oleObj name="Formel" r:id="rId4" imgW="125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8" y="1845568"/>
                        <a:ext cx="38465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245963"/>
              </p:ext>
            </p:extLst>
          </p:nvPr>
        </p:nvGraphicFramePr>
        <p:xfrm>
          <a:off x="2826742" y="3861048"/>
          <a:ext cx="38544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30" name="Formel" r:id="rId6" imgW="1397000" imgH="406400" progId="Equation.3">
                  <p:embed/>
                </p:oleObj>
              </mc:Choice>
              <mc:Fallback>
                <p:oleObj name="Formel" r:id="rId6" imgW="1397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26742" y="3861048"/>
                        <a:ext cx="3854450" cy="11239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168829"/>
              </p:ext>
            </p:extLst>
          </p:nvPr>
        </p:nvGraphicFramePr>
        <p:xfrm>
          <a:off x="1465263" y="5225182"/>
          <a:ext cx="679767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31" name="Formel" r:id="rId8" imgW="2463800" imgH="469900" progId="Equation.3">
                  <p:embed/>
                </p:oleObj>
              </mc:Choice>
              <mc:Fallback>
                <p:oleObj name="Formel" r:id="rId8" imgW="2463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5263" y="5225182"/>
                        <a:ext cx="6797675" cy="13001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345352"/>
              </p:ext>
            </p:extLst>
          </p:nvPr>
        </p:nvGraphicFramePr>
        <p:xfrm>
          <a:off x="5275263" y="1790700"/>
          <a:ext cx="42703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32" name="Formel" r:id="rId10" imgW="1397000" imgH="444500" progId="Equation.3">
                  <p:embed/>
                </p:oleObj>
              </mc:Choice>
              <mc:Fallback>
                <p:oleObj name="Formel" r:id="rId10" imgW="1397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1790700"/>
                        <a:ext cx="42703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69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Settling-mixing equilibrium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1706" y="1240937"/>
            <a:ext cx="91286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settling proceeds down to a height z</a:t>
            </a:r>
            <a:r>
              <a:rPr lang="de-DE" baseline="-25000"/>
              <a:t>sett</a:t>
            </a:r>
            <a:r>
              <a:rPr lang="de-DE"/>
              <a:t> such that the diffusion </a:t>
            </a:r>
          </a:p>
          <a:p>
            <a:r>
              <a:rPr lang="de-DE"/>
              <a:t>will start to act against the settling. Thus height z</a:t>
            </a:r>
            <a:r>
              <a:rPr lang="de-DE" baseline="-25000"/>
              <a:t>sett</a:t>
            </a:r>
            <a:r>
              <a:rPr lang="de-DE"/>
              <a:t> is where the</a:t>
            </a:r>
          </a:p>
          <a:p>
            <a:r>
              <a:rPr lang="de-DE"/>
              <a:t>settling time scale and the diffusion time scale are equal: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49053"/>
              </p:ext>
            </p:extLst>
          </p:nvPr>
        </p:nvGraphicFramePr>
        <p:xfrm>
          <a:off x="2704629" y="2564904"/>
          <a:ext cx="419258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9" name="Formel" r:id="rId3" imgW="1371600" imgH="469900" progId="Equation.3">
                  <p:embed/>
                </p:oleObj>
              </mc:Choice>
              <mc:Fallback>
                <p:oleObj name="Formel" r:id="rId3" imgW="137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629" y="2564904"/>
                        <a:ext cx="4192587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83887" y="40050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With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32897"/>
              </p:ext>
            </p:extLst>
          </p:nvPr>
        </p:nvGraphicFramePr>
        <p:xfrm>
          <a:off x="2576736" y="4293096"/>
          <a:ext cx="524033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0" name="Formel" r:id="rId5" imgW="1714500" imgH="469900" progId="Equation.3">
                  <p:embed/>
                </p:oleObj>
              </mc:Choice>
              <mc:Fallback>
                <p:oleObj name="Formel" r:id="rId5" imgW="1714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736" y="4293096"/>
                        <a:ext cx="5240337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83887" y="5912698"/>
            <a:ext cx="661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We can now (iteratively) solve for z to find </a:t>
            </a:r>
            <a:r>
              <a:rPr lang="de-DE"/>
              <a:t>z</a:t>
            </a:r>
            <a:r>
              <a:rPr lang="de-DE" baseline="-25000"/>
              <a:t>sett</a:t>
            </a:r>
            <a:r>
              <a:rPr lang="de-DE"/>
              <a:t> 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3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Settling-mixing equilibrium</a:t>
            </a:r>
            <a:endParaRPr lang="en-GB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908720"/>
            <a:ext cx="917680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Radial drift of large bodies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9503" y="1120776"/>
            <a:ext cx="78786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Assume swinging has damped. Particle at midplane with</a:t>
            </a:r>
          </a:p>
          <a:p>
            <a:r>
              <a:rPr lang="en-GB"/>
              <a:t>Keplerian orbital velocity. </a:t>
            </a:r>
          </a:p>
        </p:txBody>
      </p:sp>
      <p:grpSp>
        <p:nvGrpSpPr>
          <p:cNvPr id="59421" name="Group 29"/>
          <p:cNvGrpSpPr>
            <a:grpSpLocks/>
          </p:cNvGrpSpPr>
          <p:nvPr/>
        </p:nvGrpSpPr>
        <p:grpSpPr bwMode="auto">
          <a:xfrm>
            <a:off x="526257" y="2173288"/>
            <a:ext cx="7711546" cy="1763712"/>
            <a:chOff x="306" y="1369"/>
            <a:chExt cx="4484" cy="1111"/>
          </a:xfrm>
        </p:grpSpPr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306" y="1369"/>
              <a:ext cx="44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Gas has (small but significant) radial pressure gradient.</a:t>
              </a:r>
            </a:p>
            <a:p>
              <a:r>
                <a:rPr lang="en-GB"/>
                <a:t>Radial momentum equation:</a:t>
              </a:r>
            </a:p>
          </p:txBody>
        </p:sp>
        <p:graphicFrame>
          <p:nvGraphicFramePr>
            <p:cNvPr id="59405" name="Object 13"/>
            <p:cNvGraphicFramePr>
              <a:graphicFrameLocks noChangeAspect="1"/>
            </p:cNvGraphicFramePr>
            <p:nvPr/>
          </p:nvGraphicFramePr>
          <p:xfrm>
            <a:off x="912" y="1968"/>
            <a:ext cx="166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001" name="Formel" r:id="rId4" imgW="1320800" imgH="406400" progId="Equation.3">
                    <p:embed/>
                  </p:oleObj>
                </mc:Choice>
                <mc:Fallback>
                  <p:oleObj name="Formel" r:id="rId4" imgW="13208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968"/>
                          <a:ext cx="166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13" name="Group 21"/>
          <p:cNvGrpSpPr>
            <a:grpSpLocks/>
          </p:cNvGrpSpPr>
          <p:nvPr/>
        </p:nvGrpSpPr>
        <p:grpSpPr bwMode="auto">
          <a:xfrm>
            <a:off x="588169" y="4013200"/>
            <a:ext cx="5329635" cy="1346200"/>
            <a:chOff x="342" y="2528"/>
            <a:chExt cx="3099" cy="848"/>
          </a:xfrm>
        </p:grpSpPr>
        <p:graphicFrame>
          <p:nvGraphicFramePr>
            <p:cNvPr id="59406" name="Object 14"/>
            <p:cNvGraphicFramePr>
              <a:graphicFrameLocks noChangeAspect="1"/>
            </p:cNvGraphicFramePr>
            <p:nvPr/>
          </p:nvGraphicFramePr>
          <p:xfrm>
            <a:off x="1824" y="2880"/>
            <a:ext cx="1617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002" name="Formel" r:id="rId6" imgW="1282700" imgH="393700" progId="Equation.3">
                    <p:embed/>
                  </p:oleObj>
                </mc:Choice>
                <mc:Fallback>
                  <p:oleObj name="Formel" r:id="rId6" imgW="12827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880"/>
                          <a:ext cx="1617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342" y="2528"/>
              <a:ext cx="15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Estimate of </a:t>
              </a:r>
              <a:r>
                <a:rPr lang="en-GB" i="1"/>
                <a:t>dP/dr </a:t>
              </a:r>
              <a:r>
                <a:rPr lang="en-GB"/>
                <a:t>: </a:t>
              </a:r>
              <a:endParaRPr lang="en-GB" i="1"/>
            </a:p>
          </p:txBody>
        </p:sp>
      </p:grpSp>
      <p:grpSp>
        <p:nvGrpSpPr>
          <p:cNvPr id="59414" name="Group 22"/>
          <p:cNvGrpSpPr>
            <a:grpSpLocks/>
          </p:cNvGrpSpPr>
          <p:nvPr/>
        </p:nvGrpSpPr>
        <p:grpSpPr bwMode="auto">
          <a:xfrm>
            <a:off x="615686" y="5334000"/>
            <a:ext cx="4940962" cy="1066800"/>
            <a:chOff x="358" y="3360"/>
            <a:chExt cx="2873" cy="672"/>
          </a:xfrm>
        </p:grpSpPr>
        <p:graphicFrame>
          <p:nvGraphicFramePr>
            <p:cNvPr id="59408" name="Object 16"/>
            <p:cNvGraphicFramePr>
              <a:graphicFrameLocks noChangeAspect="1"/>
            </p:cNvGraphicFramePr>
            <p:nvPr/>
          </p:nvGraphicFramePr>
          <p:xfrm>
            <a:off x="1344" y="3744"/>
            <a:ext cx="105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003" name="Formel" r:id="rId8" imgW="838200" imgH="228600" progId="Equation.3">
                    <p:embed/>
                  </p:oleObj>
                </mc:Choice>
                <mc:Fallback>
                  <p:oleObj name="Formel" r:id="rId8" imgW="838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744"/>
                          <a:ext cx="105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358" y="3360"/>
              <a:ext cx="28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for tangential gas velocity:</a:t>
              </a:r>
            </a:p>
          </p:txBody>
        </p:sp>
      </p:grpSp>
      <p:graphicFrame>
        <p:nvGraphicFramePr>
          <p:cNvPr id="59410" name="Object 18"/>
          <p:cNvGraphicFramePr>
            <a:graphicFrameLocks noChangeAspect="1"/>
          </p:cNvGraphicFramePr>
          <p:nvPr/>
        </p:nvGraphicFramePr>
        <p:xfrm>
          <a:off x="6266921" y="5713413"/>
          <a:ext cx="19278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4" name="Formel" r:id="rId10" imgW="889000" imgH="431800" progId="Equation.3">
                  <p:embed/>
                </p:oleObj>
              </mc:Choice>
              <mc:Fallback>
                <p:oleObj name="Formel" r:id="rId10" imgW="88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921" y="5713413"/>
                        <a:ext cx="192788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8420100" y="5943601"/>
            <a:ext cx="13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>
                <a:sym typeface="Symbol" charset="0"/>
              </a:rPr>
              <a:t>25 m/s at 1 AU</a:t>
            </a:r>
            <a:endParaRPr lang="en-GB" sz="2000"/>
          </a:p>
        </p:txBody>
      </p:sp>
      <p:grpSp>
        <p:nvGrpSpPr>
          <p:cNvPr id="59418" name="Group 26"/>
          <p:cNvGrpSpPr>
            <a:grpSpLocks/>
          </p:cNvGrpSpPr>
          <p:nvPr/>
        </p:nvGrpSpPr>
        <p:grpSpPr bwMode="auto">
          <a:xfrm>
            <a:off x="920552" y="3048000"/>
            <a:ext cx="3714750" cy="990600"/>
            <a:chOff x="3216" y="1920"/>
            <a:chExt cx="2160" cy="624"/>
          </a:xfrm>
        </p:grpSpPr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3216" y="1920"/>
              <a:ext cx="2160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59420" name="Object 28"/>
            <p:cNvGraphicFramePr>
              <a:graphicFrameLocks noChangeAspect="1"/>
            </p:cNvGraphicFramePr>
            <p:nvPr/>
          </p:nvGraphicFramePr>
          <p:xfrm>
            <a:off x="3503" y="1968"/>
            <a:ext cx="150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005" name="Formel" r:id="rId12" imgW="1193800" imgH="406400" progId="Equation.3">
                    <p:embed/>
                  </p:oleObj>
                </mc:Choice>
                <mc:Fallback>
                  <p:oleObj name="Formel" r:id="rId12" imgW="11938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3" y="1968"/>
                          <a:ext cx="150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94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40556"/>
              </p:ext>
            </p:extLst>
          </p:nvPr>
        </p:nvGraphicFramePr>
        <p:xfrm>
          <a:off x="6105128" y="3140968"/>
          <a:ext cx="305607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06" name="Formel" r:id="rId14" imgW="1409700" imgH="419100" progId="Equation.3">
                  <p:embed/>
                </p:oleObj>
              </mc:Choice>
              <mc:Fallback>
                <p:oleObj name="Formel" r:id="rId14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128" y="3140968"/>
                        <a:ext cx="305607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mit Pfeil 2"/>
          <p:cNvCxnSpPr/>
          <p:nvPr/>
        </p:nvCxnSpPr>
        <p:spPr bwMode="auto">
          <a:xfrm>
            <a:off x="4736976" y="3645024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 flipH="1" flipV="1">
            <a:off x="2216696" y="3933056"/>
            <a:ext cx="208823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911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Radial drift of large bodies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95300" y="914401"/>
            <a:ext cx="9163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Body moves Kepler, gas moves slower.</a:t>
            </a:r>
          </a:p>
          <a:p>
            <a:endParaRPr lang="en-GB"/>
          </a:p>
          <a:p>
            <a:r>
              <a:rPr lang="en-GB"/>
              <a:t>Body feels continuous headwind. Friction extracts angular momentum from body:</a:t>
            </a:r>
          </a:p>
        </p:txBody>
      </p:sp>
      <p:grpSp>
        <p:nvGrpSpPr>
          <p:cNvPr id="107548" name="Group 28"/>
          <p:cNvGrpSpPr>
            <a:grpSpLocks/>
          </p:cNvGrpSpPr>
          <p:nvPr/>
        </p:nvGrpSpPr>
        <p:grpSpPr bwMode="auto">
          <a:xfrm>
            <a:off x="517658" y="3614738"/>
            <a:ext cx="3363913" cy="1465262"/>
            <a:chOff x="301" y="2277"/>
            <a:chExt cx="1956" cy="923"/>
          </a:xfrm>
        </p:grpSpPr>
        <p:graphicFrame>
          <p:nvGraphicFramePr>
            <p:cNvPr id="107533" name="Object 13"/>
            <p:cNvGraphicFramePr>
              <a:graphicFrameLocks noChangeAspect="1"/>
            </p:cNvGraphicFramePr>
            <p:nvPr/>
          </p:nvGraphicFramePr>
          <p:xfrm>
            <a:off x="624" y="2688"/>
            <a:ext cx="1633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073" name="Formel" r:id="rId4" imgW="1295400" imgH="406400" progId="Equation.3">
                    <p:embed/>
                  </p:oleObj>
                </mc:Choice>
                <mc:Fallback>
                  <p:oleObj name="Formel" r:id="rId4" imgW="12954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688"/>
                          <a:ext cx="1633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4" name="Rectangle 14"/>
            <p:cNvSpPr>
              <a:spLocks noChangeArrowheads="1"/>
            </p:cNvSpPr>
            <p:nvPr/>
          </p:nvSpPr>
          <p:spPr bwMode="auto">
            <a:xfrm>
              <a:off x="301" y="2277"/>
              <a:ext cx="18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One can write dl/dt as:</a:t>
              </a:r>
            </a:p>
          </p:txBody>
        </p:sp>
      </p:grpSp>
      <p:grpSp>
        <p:nvGrpSpPr>
          <p:cNvPr id="107542" name="Group 22"/>
          <p:cNvGrpSpPr>
            <a:grpSpLocks/>
          </p:cNvGrpSpPr>
          <p:nvPr/>
        </p:nvGrpSpPr>
        <p:grpSpPr bwMode="auto">
          <a:xfrm>
            <a:off x="588169" y="5208588"/>
            <a:ext cx="4992556" cy="1420812"/>
            <a:chOff x="342" y="3281"/>
            <a:chExt cx="2903" cy="895"/>
          </a:xfrm>
        </p:grpSpPr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342" y="3281"/>
              <a:ext cx="2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One obtains the radial drift velocity:</a:t>
              </a:r>
            </a:p>
          </p:txBody>
        </p:sp>
        <p:graphicFrame>
          <p:nvGraphicFramePr>
            <p:cNvPr id="107536" name="Object 16"/>
            <p:cNvGraphicFramePr>
              <a:graphicFrameLocks noChangeAspect="1"/>
            </p:cNvGraphicFramePr>
            <p:nvPr/>
          </p:nvGraphicFramePr>
          <p:xfrm>
            <a:off x="1056" y="3648"/>
            <a:ext cx="134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074" name="Formel" r:id="rId6" imgW="1066800" imgH="419100" progId="Equation.3">
                    <p:embed/>
                  </p:oleObj>
                </mc:Choice>
                <mc:Fallback>
                  <p:oleObj name="Formel" r:id="rId6" imgW="1066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648"/>
                          <a:ext cx="134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539" name="Object 19"/>
          <p:cNvGraphicFramePr>
            <a:graphicFrameLocks noChangeAspect="1"/>
          </p:cNvGraphicFramePr>
          <p:nvPr/>
        </p:nvGraphicFramePr>
        <p:xfrm>
          <a:off x="6521450" y="5791200"/>
          <a:ext cx="2037954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75" name="Formel" r:id="rId8" imgW="939800" imgH="431800" progId="Equation.3">
                  <p:embed/>
                </p:oleObj>
              </mc:Choice>
              <mc:Fallback>
                <p:oleObj name="Formel" r:id="rId8" imgW="93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5791200"/>
                        <a:ext cx="2037954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6" name="Object 26"/>
          <p:cNvGraphicFramePr>
            <a:graphicFrameLocks noChangeAspect="1"/>
          </p:cNvGraphicFramePr>
          <p:nvPr/>
        </p:nvGraphicFramePr>
        <p:xfrm>
          <a:off x="4127500" y="4267200"/>
          <a:ext cx="19278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76" name="Formel" r:id="rId10" imgW="889000" imgH="406400" progId="Equation.3">
                  <p:embed/>
                </p:oleObj>
              </mc:Choice>
              <mc:Fallback>
                <p:oleObj name="Formel" r:id="rId10" imgW="88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4267200"/>
                        <a:ext cx="19278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7" name="Object 27"/>
          <p:cNvGraphicFramePr>
            <a:graphicFrameLocks noChangeAspect="1"/>
          </p:cNvGraphicFramePr>
          <p:nvPr/>
        </p:nvGraphicFramePr>
        <p:xfrm>
          <a:off x="6272081" y="4343400"/>
          <a:ext cx="1487619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77" name="Formel" r:id="rId12" imgW="685800" imgH="368300" progId="Equation.3">
                  <p:embed/>
                </p:oleObj>
              </mc:Choice>
              <mc:Fallback>
                <p:oleObj name="Formel" r:id="rId12" imgW="685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081" y="4343400"/>
                        <a:ext cx="1487619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50" name="Group 30"/>
          <p:cNvGrpSpPr>
            <a:grpSpLocks/>
          </p:cNvGrpSpPr>
          <p:nvPr/>
        </p:nvGrpSpPr>
        <p:grpSpPr bwMode="auto">
          <a:xfrm>
            <a:off x="2063750" y="2743200"/>
            <a:ext cx="6846491" cy="839788"/>
            <a:chOff x="1200" y="1728"/>
            <a:chExt cx="3981" cy="529"/>
          </a:xfrm>
        </p:grpSpPr>
        <p:graphicFrame>
          <p:nvGraphicFramePr>
            <p:cNvPr id="107532" name="Object 12"/>
            <p:cNvGraphicFramePr>
              <a:graphicFrameLocks noChangeAspect="1"/>
            </p:cNvGraphicFramePr>
            <p:nvPr/>
          </p:nvGraphicFramePr>
          <p:xfrm>
            <a:off x="1200" y="1728"/>
            <a:ext cx="139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078" name="Formel" r:id="rId14" imgW="1104900" imgH="419100" progId="Equation.3">
                    <p:embed/>
                  </p:oleObj>
                </mc:Choice>
                <mc:Fallback>
                  <p:oleObj name="Formel" r:id="rId14" imgW="1104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728"/>
                          <a:ext cx="139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537" name="Object 17"/>
            <p:cNvGraphicFramePr>
              <a:graphicFrameLocks noChangeAspect="1"/>
            </p:cNvGraphicFramePr>
            <p:nvPr/>
          </p:nvGraphicFramePr>
          <p:xfrm>
            <a:off x="3984" y="1743"/>
            <a:ext cx="306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079" name="Formel" r:id="rId16" imgW="241300" imgH="177800" progId="Equation.3">
                    <p:embed/>
                  </p:oleObj>
                </mc:Choice>
                <mc:Fallback>
                  <p:oleObj name="Formel" r:id="rId16" imgW="2413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743"/>
                          <a:ext cx="306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8" name="Rectangle 18"/>
            <p:cNvSpPr>
              <a:spLocks noChangeArrowheads="1"/>
            </p:cNvSpPr>
            <p:nvPr/>
          </p:nvSpPr>
          <p:spPr bwMode="auto">
            <a:xfrm>
              <a:off x="4272" y="1776"/>
              <a:ext cx="9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/>
                <a:t>= friction time</a:t>
              </a:r>
            </a:p>
          </p:txBody>
        </p:sp>
        <p:graphicFrame>
          <p:nvGraphicFramePr>
            <p:cNvPr id="107549" name="Object 29"/>
            <p:cNvGraphicFramePr>
              <a:graphicFrameLocks noChangeAspect="1"/>
            </p:cNvGraphicFramePr>
            <p:nvPr/>
          </p:nvGraphicFramePr>
          <p:xfrm>
            <a:off x="3984" y="2000"/>
            <a:ext cx="579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080" name="Formel" r:id="rId18" imgW="457200" imgH="203200" progId="Equation.3">
                    <p:embed/>
                  </p:oleObj>
                </mc:Choice>
                <mc:Fallback>
                  <p:oleObj name="Formel" r:id="rId18" imgW="457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2000"/>
                          <a:ext cx="579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749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Radial drift of large bodies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89385" y="1019175"/>
            <a:ext cx="788313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Gas slower than dust particle: particle feels a head wind.</a:t>
            </a:r>
          </a:p>
          <a:p>
            <a:r>
              <a:rPr lang="en-GB"/>
              <a:t>This removes angular momentum from the particle.</a:t>
            </a:r>
          </a:p>
          <a:p>
            <a:r>
              <a:rPr lang="en-GB"/>
              <a:t>Inward drift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2393950" y="4038600"/>
            <a:ext cx="1651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2393950" y="2514600"/>
            <a:ext cx="6356350" cy="3200400"/>
            <a:chOff x="1632" y="1008"/>
            <a:chExt cx="1475" cy="586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1632" y="1008"/>
              <a:ext cx="1475" cy="298"/>
            </a:xfrm>
            <a:custGeom>
              <a:avLst/>
              <a:gdLst>
                <a:gd name="T0" fmla="*/ 209 w 1475"/>
                <a:gd name="T1" fmla="*/ 289 h 298"/>
                <a:gd name="T2" fmla="*/ 217 w 1475"/>
                <a:gd name="T3" fmla="*/ 269 h 298"/>
                <a:gd name="T4" fmla="*/ 686 w 1475"/>
                <a:gd name="T5" fmla="*/ 228 h 298"/>
                <a:gd name="T6" fmla="*/ 1166 w 1475"/>
                <a:gd name="T7" fmla="*/ 108 h 298"/>
                <a:gd name="T8" fmla="*/ 1426 w 1475"/>
                <a:gd name="T9" fmla="*/ 0 h 298"/>
                <a:gd name="T10" fmla="*/ 1461 w 1475"/>
                <a:gd name="T11" fmla="*/ 111 h 298"/>
                <a:gd name="T12" fmla="*/ 1470 w 1475"/>
                <a:gd name="T13" fmla="*/ 297 h 298"/>
                <a:gd name="T14" fmla="*/ 209 w 1475"/>
                <a:gd name="T15" fmla="*/ 28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5" h="298">
                  <a:moveTo>
                    <a:pt x="209" y="289"/>
                  </a:moveTo>
                  <a:cubicBezTo>
                    <a:pt x="0" y="284"/>
                    <a:pt x="138" y="279"/>
                    <a:pt x="217" y="269"/>
                  </a:cubicBezTo>
                  <a:cubicBezTo>
                    <a:pt x="296" y="259"/>
                    <a:pt x="528" y="255"/>
                    <a:pt x="686" y="228"/>
                  </a:cubicBezTo>
                  <a:cubicBezTo>
                    <a:pt x="844" y="201"/>
                    <a:pt x="1043" y="146"/>
                    <a:pt x="1166" y="108"/>
                  </a:cubicBezTo>
                  <a:cubicBezTo>
                    <a:pt x="1289" y="70"/>
                    <a:pt x="1377" y="0"/>
                    <a:pt x="1426" y="0"/>
                  </a:cubicBezTo>
                  <a:cubicBezTo>
                    <a:pt x="1475" y="0"/>
                    <a:pt x="1454" y="62"/>
                    <a:pt x="1461" y="111"/>
                  </a:cubicBezTo>
                  <a:cubicBezTo>
                    <a:pt x="1468" y="160"/>
                    <a:pt x="1470" y="240"/>
                    <a:pt x="1470" y="297"/>
                  </a:cubicBezTo>
                  <a:cubicBezTo>
                    <a:pt x="850" y="298"/>
                    <a:pt x="340" y="296"/>
                    <a:pt x="209" y="289"/>
                  </a:cubicBezTo>
                  <a:close/>
                </a:path>
              </a:pathLst>
            </a:custGeom>
            <a:solidFill>
              <a:srgbClr val="6BD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 flipV="1">
              <a:off x="1632" y="1296"/>
              <a:ext cx="1475" cy="298"/>
            </a:xfrm>
            <a:custGeom>
              <a:avLst/>
              <a:gdLst>
                <a:gd name="T0" fmla="*/ 209 w 1475"/>
                <a:gd name="T1" fmla="*/ 289 h 298"/>
                <a:gd name="T2" fmla="*/ 217 w 1475"/>
                <a:gd name="T3" fmla="*/ 269 h 298"/>
                <a:gd name="T4" fmla="*/ 686 w 1475"/>
                <a:gd name="T5" fmla="*/ 228 h 298"/>
                <a:gd name="T6" fmla="*/ 1166 w 1475"/>
                <a:gd name="T7" fmla="*/ 108 h 298"/>
                <a:gd name="T8" fmla="*/ 1426 w 1475"/>
                <a:gd name="T9" fmla="*/ 0 h 298"/>
                <a:gd name="T10" fmla="*/ 1461 w 1475"/>
                <a:gd name="T11" fmla="*/ 111 h 298"/>
                <a:gd name="T12" fmla="*/ 1470 w 1475"/>
                <a:gd name="T13" fmla="*/ 297 h 298"/>
                <a:gd name="T14" fmla="*/ 209 w 1475"/>
                <a:gd name="T15" fmla="*/ 28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5" h="298">
                  <a:moveTo>
                    <a:pt x="209" y="289"/>
                  </a:moveTo>
                  <a:cubicBezTo>
                    <a:pt x="0" y="284"/>
                    <a:pt x="138" y="279"/>
                    <a:pt x="217" y="269"/>
                  </a:cubicBezTo>
                  <a:cubicBezTo>
                    <a:pt x="296" y="259"/>
                    <a:pt x="528" y="255"/>
                    <a:pt x="686" y="228"/>
                  </a:cubicBezTo>
                  <a:cubicBezTo>
                    <a:pt x="844" y="201"/>
                    <a:pt x="1043" y="146"/>
                    <a:pt x="1166" y="108"/>
                  </a:cubicBezTo>
                  <a:cubicBezTo>
                    <a:pt x="1289" y="70"/>
                    <a:pt x="1377" y="0"/>
                    <a:pt x="1426" y="0"/>
                  </a:cubicBezTo>
                  <a:cubicBezTo>
                    <a:pt x="1475" y="0"/>
                    <a:pt x="1454" y="62"/>
                    <a:pt x="1461" y="111"/>
                  </a:cubicBezTo>
                  <a:cubicBezTo>
                    <a:pt x="1468" y="160"/>
                    <a:pt x="1470" y="240"/>
                    <a:pt x="1470" y="297"/>
                  </a:cubicBezTo>
                  <a:cubicBezTo>
                    <a:pt x="850" y="298"/>
                    <a:pt x="340" y="296"/>
                    <a:pt x="209" y="289"/>
                  </a:cubicBezTo>
                  <a:close/>
                </a:path>
              </a:pathLst>
            </a:custGeom>
            <a:solidFill>
              <a:srgbClr val="6BD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728" y="1283"/>
              <a:ext cx="384" cy="32"/>
            </a:xfrm>
            <a:prstGeom prst="rect">
              <a:avLst/>
            </a:prstGeom>
            <a:solidFill>
              <a:srgbClr val="6BD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0425" name="Freeform 9"/>
          <p:cNvSpPr>
            <a:spLocks/>
          </p:cNvSpPr>
          <p:nvPr/>
        </p:nvSpPr>
        <p:spPr bwMode="auto">
          <a:xfrm>
            <a:off x="4622800" y="3200400"/>
            <a:ext cx="2971800" cy="1193800"/>
          </a:xfrm>
          <a:custGeom>
            <a:avLst/>
            <a:gdLst>
              <a:gd name="T0" fmla="*/ 1728 w 1728"/>
              <a:gd name="T1" fmla="*/ 0 h 752"/>
              <a:gd name="T2" fmla="*/ 1680 w 1728"/>
              <a:gd name="T3" fmla="*/ 672 h 752"/>
              <a:gd name="T4" fmla="*/ 1536 w 1728"/>
              <a:gd name="T5" fmla="*/ 480 h 752"/>
              <a:gd name="T6" fmla="*/ 1440 w 1728"/>
              <a:gd name="T7" fmla="*/ 624 h 752"/>
              <a:gd name="T8" fmla="*/ 1336 w 1728"/>
              <a:gd name="T9" fmla="*/ 563 h 752"/>
              <a:gd name="T10" fmla="*/ 1238 w 1728"/>
              <a:gd name="T11" fmla="*/ 604 h 752"/>
              <a:gd name="T12" fmla="*/ 1067 w 1728"/>
              <a:gd name="T13" fmla="*/ 580 h 752"/>
              <a:gd name="T14" fmla="*/ 0 w 1728"/>
              <a:gd name="T15" fmla="*/ 576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8" h="752">
                <a:moveTo>
                  <a:pt x="1728" y="0"/>
                </a:moveTo>
                <a:cubicBezTo>
                  <a:pt x="1720" y="296"/>
                  <a:pt x="1712" y="592"/>
                  <a:pt x="1680" y="672"/>
                </a:cubicBezTo>
                <a:cubicBezTo>
                  <a:pt x="1648" y="752"/>
                  <a:pt x="1576" y="488"/>
                  <a:pt x="1536" y="480"/>
                </a:cubicBezTo>
                <a:cubicBezTo>
                  <a:pt x="1496" y="472"/>
                  <a:pt x="1473" y="610"/>
                  <a:pt x="1440" y="624"/>
                </a:cubicBezTo>
                <a:cubicBezTo>
                  <a:pt x="1407" y="638"/>
                  <a:pt x="1370" y="566"/>
                  <a:pt x="1336" y="563"/>
                </a:cubicBezTo>
                <a:cubicBezTo>
                  <a:pt x="1302" y="560"/>
                  <a:pt x="1283" y="601"/>
                  <a:pt x="1238" y="604"/>
                </a:cubicBezTo>
                <a:cubicBezTo>
                  <a:pt x="1193" y="607"/>
                  <a:pt x="1273" y="585"/>
                  <a:pt x="1067" y="580"/>
                </a:cubicBezTo>
                <a:cubicBezTo>
                  <a:pt x="861" y="575"/>
                  <a:pt x="222" y="577"/>
                  <a:pt x="0" y="57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75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Radial drift of small dust particles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28229" y="854076"/>
            <a:ext cx="7519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Also dust experiences a radial inward drift, though the </a:t>
            </a:r>
          </a:p>
          <a:p>
            <a:r>
              <a:rPr lang="en-GB"/>
              <a:t>mechanism is slightly different.</a:t>
            </a:r>
          </a:p>
        </p:txBody>
      </p:sp>
      <p:grpSp>
        <p:nvGrpSpPr>
          <p:cNvPr id="61454" name="Group 14"/>
          <p:cNvGrpSpPr>
            <a:grpSpLocks/>
          </p:cNvGrpSpPr>
          <p:nvPr/>
        </p:nvGrpSpPr>
        <p:grpSpPr bwMode="auto">
          <a:xfrm>
            <a:off x="412750" y="1828801"/>
            <a:ext cx="8002191" cy="1681163"/>
            <a:chOff x="240" y="1152"/>
            <a:chExt cx="4653" cy="1059"/>
          </a:xfrm>
        </p:grpSpPr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240" y="1152"/>
              <a:ext cx="465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Small dust mo</a:t>
              </a:r>
              <a:r>
                <a:rPr lang="en-GB">
                  <a:latin typeface="ヒラギノ角ゴ Pro W3" charset="0"/>
                </a:rPr>
                <a:t/>
              </a:r>
              <a:r>
                <a:rPr lang="en-GB"/>
                <a:t>ves with the gas. Has sub-Kepler velocity.</a:t>
              </a:r>
            </a:p>
            <a:p>
              <a:r>
                <a:rPr lang="en-GB"/>
                <a:t>Gas feels a radial pressure gradient. Force per gram gas:</a:t>
              </a:r>
            </a:p>
          </p:txBody>
        </p:sp>
        <p:graphicFrame>
          <p:nvGraphicFramePr>
            <p:cNvPr id="61449" name="Object 9"/>
            <p:cNvGraphicFramePr>
              <a:graphicFrameLocks noChangeAspect="1"/>
            </p:cNvGraphicFramePr>
            <p:nvPr/>
          </p:nvGraphicFramePr>
          <p:xfrm>
            <a:off x="1944" y="1680"/>
            <a:ext cx="1562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09" name="Formel" r:id="rId4" imgW="1231900" imgH="419100" progId="Equation.3">
                    <p:embed/>
                  </p:oleObj>
                </mc:Choice>
                <mc:Fallback>
                  <p:oleObj name="Formel" r:id="rId4" imgW="1231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4" y="1680"/>
                          <a:ext cx="1562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503899" y="3559175"/>
            <a:ext cx="8906801" cy="1576388"/>
            <a:chOff x="293" y="2242"/>
            <a:chExt cx="5179" cy="993"/>
          </a:xfrm>
        </p:grpSpPr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293" y="2242"/>
              <a:ext cx="517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/>
                <a:t>Dust does not feel this force. Since rotation is such that gas is in equilibrium, dust feels an effective force:</a:t>
              </a:r>
            </a:p>
          </p:txBody>
        </p:sp>
        <p:graphicFrame>
          <p:nvGraphicFramePr>
            <p:cNvPr id="61451" name="Object 11"/>
            <p:cNvGraphicFramePr>
              <a:graphicFrameLocks noChangeAspect="1"/>
            </p:cNvGraphicFramePr>
            <p:nvPr/>
          </p:nvGraphicFramePr>
          <p:xfrm>
            <a:off x="1968" y="2736"/>
            <a:ext cx="1466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10" name="Formel" r:id="rId6" imgW="1155700" imgH="393700" progId="Equation.3">
                    <p:embed/>
                  </p:oleObj>
                </mc:Choice>
                <mc:Fallback>
                  <p:oleObj name="Formel" r:id="rId6" imgW="11557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736"/>
                          <a:ext cx="1466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56" name="Group 16"/>
          <p:cNvGrpSpPr>
            <a:grpSpLocks/>
          </p:cNvGrpSpPr>
          <p:nvPr/>
        </p:nvGrpSpPr>
        <p:grpSpPr bwMode="auto">
          <a:xfrm>
            <a:off x="545175" y="5075239"/>
            <a:ext cx="5384667" cy="1355725"/>
            <a:chOff x="317" y="3197"/>
            <a:chExt cx="3131" cy="854"/>
          </a:xfrm>
        </p:grpSpPr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317" y="3197"/>
              <a:ext cx="27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Radial inward motion is therefore:</a:t>
              </a:r>
            </a:p>
          </p:txBody>
        </p:sp>
        <p:graphicFrame>
          <p:nvGraphicFramePr>
            <p:cNvPr id="61453" name="Object 13"/>
            <p:cNvGraphicFramePr>
              <a:graphicFrameLocks noChangeAspect="1"/>
            </p:cNvGraphicFramePr>
            <p:nvPr/>
          </p:nvGraphicFramePr>
          <p:xfrm>
            <a:off x="2304" y="3552"/>
            <a:ext cx="1144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11" name="Formel" r:id="rId8" imgW="901700" imgH="393700" progId="Equation.3">
                    <p:embed/>
                  </p:oleObj>
                </mc:Choice>
                <mc:Fallback>
                  <p:oleObj name="Formel" r:id="rId8" imgW="9017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552"/>
                          <a:ext cx="1144" cy="49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718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Radial drift of small dust particles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789386" y="1019175"/>
            <a:ext cx="853876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Gas is (a bit) radially supported by pressure gradient. Dust not! Dust moves toward largest pressure.</a:t>
            </a:r>
          </a:p>
          <a:p>
            <a:r>
              <a:rPr lang="en-GB"/>
              <a:t>Inward drift.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2393950" y="4038600"/>
            <a:ext cx="1651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393950" y="2514600"/>
            <a:ext cx="6356350" cy="3200400"/>
            <a:chOff x="1632" y="1008"/>
            <a:chExt cx="1475" cy="586"/>
          </a:xfrm>
        </p:grpSpPr>
        <p:sp>
          <p:nvSpPr>
            <p:cNvPr id="104454" name="Freeform 6"/>
            <p:cNvSpPr>
              <a:spLocks/>
            </p:cNvSpPr>
            <p:nvPr/>
          </p:nvSpPr>
          <p:spPr bwMode="auto">
            <a:xfrm>
              <a:off x="1632" y="1008"/>
              <a:ext cx="1475" cy="298"/>
            </a:xfrm>
            <a:custGeom>
              <a:avLst/>
              <a:gdLst>
                <a:gd name="T0" fmla="*/ 209 w 1475"/>
                <a:gd name="T1" fmla="*/ 289 h 298"/>
                <a:gd name="T2" fmla="*/ 217 w 1475"/>
                <a:gd name="T3" fmla="*/ 269 h 298"/>
                <a:gd name="T4" fmla="*/ 686 w 1475"/>
                <a:gd name="T5" fmla="*/ 228 h 298"/>
                <a:gd name="T6" fmla="*/ 1166 w 1475"/>
                <a:gd name="T7" fmla="*/ 108 h 298"/>
                <a:gd name="T8" fmla="*/ 1426 w 1475"/>
                <a:gd name="T9" fmla="*/ 0 h 298"/>
                <a:gd name="T10" fmla="*/ 1461 w 1475"/>
                <a:gd name="T11" fmla="*/ 111 h 298"/>
                <a:gd name="T12" fmla="*/ 1470 w 1475"/>
                <a:gd name="T13" fmla="*/ 297 h 298"/>
                <a:gd name="T14" fmla="*/ 209 w 1475"/>
                <a:gd name="T15" fmla="*/ 28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5" h="298">
                  <a:moveTo>
                    <a:pt x="209" y="289"/>
                  </a:moveTo>
                  <a:cubicBezTo>
                    <a:pt x="0" y="284"/>
                    <a:pt x="138" y="279"/>
                    <a:pt x="217" y="269"/>
                  </a:cubicBezTo>
                  <a:cubicBezTo>
                    <a:pt x="296" y="259"/>
                    <a:pt x="528" y="255"/>
                    <a:pt x="686" y="228"/>
                  </a:cubicBezTo>
                  <a:cubicBezTo>
                    <a:pt x="844" y="201"/>
                    <a:pt x="1043" y="146"/>
                    <a:pt x="1166" y="108"/>
                  </a:cubicBezTo>
                  <a:cubicBezTo>
                    <a:pt x="1289" y="70"/>
                    <a:pt x="1377" y="0"/>
                    <a:pt x="1426" y="0"/>
                  </a:cubicBezTo>
                  <a:cubicBezTo>
                    <a:pt x="1475" y="0"/>
                    <a:pt x="1454" y="62"/>
                    <a:pt x="1461" y="111"/>
                  </a:cubicBezTo>
                  <a:cubicBezTo>
                    <a:pt x="1468" y="160"/>
                    <a:pt x="1470" y="240"/>
                    <a:pt x="1470" y="297"/>
                  </a:cubicBezTo>
                  <a:cubicBezTo>
                    <a:pt x="850" y="298"/>
                    <a:pt x="340" y="296"/>
                    <a:pt x="209" y="289"/>
                  </a:cubicBezTo>
                  <a:close/>
                </a:path>
              </a:pathLst>
            </a:custGeom>
            <a:solidFill>
              <a:srgbClr val="6BD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auto">
            <a:xfrm flipV="1">
              <a:off x="1632" y="1296"/>
              <a:ext cx="1475" cy="298"/>
            </a:xfrm>
            <a:custGeom>
              <a:avLst/>
              <a:gdLst>
                <a:gd name="T0" fmla="*/ 209 w 1475"/>
                <a:gd name="T1" fmla="*/ 289 h 298"/>
                <a:gd name="T2" fmla="*/ 217 w 1475"/>
                <a:gd name="T3" fmla="*/ 269 h 298"/>
                <a:gd name="T4" fmla="*/ 686 w 1475"/>
                <a:gd name="T5" fmla="*/ 228 h 298"/>
                <a:gd name="T6" fmla="*/ 1166 w 1475"/>
                <a:gd name="T7" fmla="*/ 108 h 298"/>
                <a:gd name="T8" fmla="*/ 1426 w 1475"/>
                <a:gd name="T9" fmla="*/ 0 h 298"/>
                <a:gd name="T10" fmla="*/ 1461 w 1475"/>
                <a:gd name="T11" fmla="*/ 111 h 298"/>
                <a:gd name="T12" fmla="*/ 1470 w 1475"/>
                <a:gd name="T13" fmla="*/ 297 h 298"/>
                <a:gd name="T14" fmla="*/ 209 w 1475"/>
                <a:gd name="T15" fmla="*/ 28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5" h="298">
                  <a:moveTo>
                    <a:pt x="209" y="289"/>
                  </a:moveTo>
                  <a:cubicBezTo>
                    <a:pt x="0" y="284"/>
                    <a:pt x="138" y="279"/>
                    <a:pt x="217" y="269"/>
                  </a:cubicBezTo>
                  <a:cubicBezTo>
                    <a:pt x="296" y="259"/>
                    <a:pt x="528" y="255"/>
                    <a:pt x="686" y="228"/>
                  </a:cubicBezTo>
                  <a:cubicBezTo>
                    <a:pt x="844" y="201"/>
                    <a:pt x="1043" y="146"/>
                    <a:pt x="1166" y="108"/>
                  </a:cubicBezTo>
                  <a:cubicBezTo>
                    <a:pt x="1289" y="70"/>
                    <a:pt x="1377" y="0"/>
                    <a:pt x="1426" y="0"/>
                  </a:cubicBezTo>
                  <a:cubicBezTo>
                    <a:pt x="1475" y="0"/>
                    <a:pt x="1454" y="62"/>
                    <a:pt x="1461" y="111"/>
                  </a:cubicBezTo>
                  <a:cubicBezTo>
                    <a:pt x="1468" y="160"/>
                    <a:pt x="1470" y="240"/>
                    <a:pt x="1470" y="297"/>
                  </a:cubicBezTo>
                  <a:cubicBezTo>
                    <a:pt x="850" y="298"/>
                    <a:pt x="340" y="296"/>
                    <a:pt x="209" y="289"/>
                  </a:cubicBezTo>
                  <a:close/>
                </a:path>
              </a:pathLst>
            </a:custGeom>
            <a:solidFill>
              <a:srgbClr val="6BD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1728" y="1283"/>
              <a:ext cx="384" cy="32"/>
            </a:xfrm>
            <a:prstGeom prst="rect">
              <a:avLst/>
            </a:prstGeom>
            <a:solidFill>
              <a:srgbClr val="6BD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4457" name="Freeform 9"/>
          <p:cNvSpPr>
            <a:spLocks/>
          </p:cNvSpPr>
          <p:nvPr/>
        </p:nvSpPr>
        <p:spPr bwMode="auto">
          <a:xfrm>
            <a:off x="4622800" y="3200400"/>
            <a:ext cx="2971800" cy="927100"/>
          </a:xfrm>
          <a:custGeom>
            <a:avLst/>
            <a:gdLst>
              <a:gd name="T0" fmla="*/ 1728 w 1728"/>
              <a:gd name="T1" fmla="*/ 0 h 584"/>
              <a:gd name="T2" fmla="*/ 1687 w 1728"/>
              <a:gd name="T3" fmla="*/ 408 h 584"/>
              <a:gd name="T4" fmla="*/ 1500 w 1728"/>
              <a:gd name="T5" fmla="*/ 555 h 584"/>
              <a:gd name="T6" fmla="*/ 1067 w 1728"/>
              <a:gd name="T7" fmla="*/ 580 h 584"/>
              <a:gd name="T8" fmla="*/ 0 w 1728"/>
              <a:gd name="T9" fmla="*/ 57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584">
                <a:moveTo>
                  <a:pt x="1728" y="0"/>
                </a:moveTo>
                <a:cubicBezTo>
                  <a:pt x="1721" y="68"/>
                  <a:pt x="1725" y="316"/>
                  <a:pt x="1687" y="408"/>
                </a:cubicBezTo>
                <a:cubicBezTo>
                  <a:pt x="1649" y="500"/>
                  <a:pt x="1603" y="526"/>
                  <a:pt x="1500" y="555"/>
                </a:cubicBezTo>
                <a:cubicBezTo>
                  <a:pt x="1397" y="584"/>
                  <a:pt x="1317" y="576"/>
                  <a:pt x="1067" y="580"/>
                </a:cubicBezTo>
                <a:cubicBezTo>
                  <a:pt x="817" y="584"/>
                  <a:pt x="222" y="577"/>
                  <a:pt x="0" y="57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79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reen Shot 2013-11-18 at 00.54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29" y="836712"/>
            <a:ext cx="7080247" cy="4749182"/>
          </a:xfrm>
          <a:prstGeom prst="rect">
            <a:avLst/>
          </a:prstGeom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general (big and small)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841305" y="1196752"/>
            <a:ext cx="2019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/>
              <a:t>Brauer et al. 2008</a:t>
            </a:r>
          </a:p>
        </p:txBody>
      </p:sp>
      <p:graphicFrame>
        <p:nvGraphicFramePr>
          <p:cNvPr id="1177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41477"/>
              </p:ext>
            </p:extLst>
          </p:nvPr>
        </p:nvGraphicFramePr>
        <p:xfrm>
          <a:off x="321025" y="2276872"/>
          <a:ext cx="63804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3" name="Formel" r:id="rId5" imgW="292100" imgH="368300" progId="Equation.3">
                  <p:embed/>
                </p:oleObj>
              </mc:Choice>
              <mc:Fallback>
                <p:oleObj name="Formel" r:id="rId5" imgW="292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25" y="2276872"/>
                        <a:ext cx="638043" cy="73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22369"/>
              </p:ext>
            </p:extLst>
          </p:nvPr>
        </p:nvGraphicFramePr>
        <p:xfrm>
          <a:off x="1280592" y="5559425"/>
          <a:ext cx="70802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4" name="Formel" r:id="rId7" imgW="2692400" imgH="469900" progId="Equation.3">
                  <p:embed/>
                </p:oleObj>
              </mc:Choice>
              <mc:Fallback>
                <p:oleObj name="Formel" r:id="rId7" imgW="2692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592" y="5559425"/>
                        <a:ext cx="7080250" cy="1139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22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23144" y="2564904"/>
            <a:ext cx="70455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/>
              <a:t>Simple analytical models of </a:t>
            </a:r>
          </a:p>
          <a:p>
            <a:pPr algn="ctr"/>
            <a:r>
              <a:rPr lang="de-DE" sz="4400"/>
              <a:t>coagulation</a:t>
            </a:r>
          </a:p>
        </p:txBody>
      </p:sp>
    </p:spTree>
    <p:extLst>
      <p:ext uri="{BB962C8B-B14F-4D97-AF65-F5344CB8AC3E}">
        <p14:creationId xmlns:p14="http://schemas.microsoft.com/office/powerpoint/2010/main" val="182460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Coagulation: What it is...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726239" y="2319263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726239" y="4047455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862142" y="2031231"/>
            <a:ext cx="0" cy="32403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502102" y="2145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27038" y="5559625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862142" y="5271591"/>
            <a:ext cx="77048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2014270" y="2607295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2014270" y="3615407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4174511" y="2895327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174511" y="3471391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38806" y="2895327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38806" y="3471391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Explosion 1 19"/>
          <p:cNvSpPr/>
          <p:nvPr/>
        </p:nvSpPr>
        <p:spPr bwMode="auto">
          <a:xfrm>
            <a:off x="4246518" y="3255367"/>
            <a:ext cx="432049" cy="432048"/>
          </a:xfrm>
          <a:prstGeom prst="irregularSeal1">
            <a:avLst/>
          </a:prstGeom>
          <a:solidFill>
            <a:srgbClr val="F1BB0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124289" y="4521838"/>
            <a:ext cx="35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hit             and         stick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68624" y="1052738"/>
            <a:ext cx="666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...if we look at a single pair of colliding particles: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072680" y="1858935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66252" y="4077072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598959" y="3515119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92961" y="2492896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249145" y="3515119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243145" y="2492896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191332" y="5884335"/>
            <a:ext cx="553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Collision &amp; sticking of aggregates leads</a:t>
            </a:r>
          </a:p>
          <a:p>
            <a:pPr algn="ctr"/>
            <a:r>
              <a:rPr lang="de-DE"/>
              <a:t>to larger aggregates.</a:t>
            </a:r>
          </a:p>
        </p:txBody>
      </p:sp>
    </p:spTree>
    <p:extLst>
      <p:ext uri="{BB962C8B-B14F-4D97-AF65-F5344CB8AC3E}">
        <p14:creationId xmlns:p14="http://schemas.microsoft.com/office/powerpoint/2010/main" val="1995891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Two main growth modes: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133475" y="990600"/>
            <a:ext cx="7400925" cy="5330825"/>
            <a:chOff x="714" y="624"/>
            <a:chExt cx="4662" cy="3358"/>
          </a:xfrm>
        </p:grpSpPr>
        <p:sp>
          <p:nvSpPr>
            <p:cNvPr id="4" name="Rectangle 4"/>
            <p:cNvSpPr>
              <a:spLocks noChangeAspect="1" noChangeArrowheads="1"/>
            </p:cNvSpPr>
            <p:nvPr/>
          </p:nvSpPr>
          <p:spPr bwMode="auto">
            <a:xfrm>
              <a:off x="714" y="624"/>
              <a:ext cx="4656" cy="335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Rectangle 6"/>
            <p:cNvSpPr>
              <a:spLocks noChangeAspect="1" noChangeArrowheads="1"/>
            </p:cNvSpPr>
            <p:nvPr/>
          </p:nvSpPr>
          <p:spPr bwMode="auto">
            <a:xfrm>
              <a:off x="759" y="1117"/>
              <a:ext cx="2149" cy="179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pic>
          <p:nvPicPr>
            <p:cNvPr id="6" name="Picture 7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1356"/>
              <a:ext cx="170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" y="1356"/>
              <a:ext cx="171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1362"/>
              <a:ext cx="171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" y="1362"/>
              <a:ext cx="171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357"/>
              <a:ext cx="171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" y="1357"/>
              <a:ext cx="170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1362"/>
              <a:ext cx="170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1362"/>
              <a:ext cx="170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5"/>
            <p:cNvGrpSpPr>
              <a:grpSpLocks noChangeAspect="1"/>
            </p:cNvGrpSpPr>
            <p:nvPr/>
          </p:nvGrpSpPr>
          <p:grpSpPr bwMode="auto">
            <a:xfrm>
              <a:off x="945" y="1511"/>
              <a:ext cx="148" cy="150"/>
              <a:chOff x="720" y="1008"/>
              <a:chExt cx="192" cy="192"/>
            </a:xfrm>
          </p:grpSpPr>
          <p:sp>
            <p:nvSpPr>
              <p:cNvPr id="77" name="Line 16"/>
              <p:cNvSpPr>
                <a:spLocks noChangeAspect="1" noChangeShapeType="1"/>
              </p:cNvSpPr>
              <p:nvPr/>
            </p:nvSpPr>
            <p:spPr bwMode="auto">
              <a:xfrm>
                <a:off x="81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Line 17"/>
              <p:cNvSpPr>
                <a:spLocks noChangeAspect="1" noChangeShapeType="1"/>
              </p:cNvSpPr>
              <p:nvPr/>
            </p:nvSpPr>
            <p:spPr bwMode="auto">
              <a:xfrm>
                <a:off x="720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816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9"/>
            <p:cNvGrpSpPr>
              <a:grpSpLocks noChangeAspect="1"/>
            </p:cNvGrpSpPr>
            <p:nvPr/>
          </p:nvGrpSpPr>
          <p:grpSpPr bwMode="auto">
            <a:xfrm>
              <a:off x="1500" y="1511"/>
              <a:ext cx="148" cy="150"/>
              <a:chOff x="720" y="1008"/>
              <a:chExt cx="192" cy="192"/>
            </a:xfrm>
          </p:grpSpPr>
          <p:sp>
            <p:nvSpPr>
              <p:cNvPr id="74" name="Line 20"/>
              <p:cNvSpPr>
                <a:spLocks noChangeAspect="1" noChangeShapeType="1"/>
              </p:cNvSpPr>
              <p:nvPr/>
            </p:nvSpPr>
            <p:spPr bwMode="auto">
              <a:xfrm>
                <a:off x="81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" name="Line 21"/>
              <p:cNvSpPr>
                <a:spLocks noChangeAspect="1" noChangeShapeType="1"/>
              </p:cNvSpPr>
              <p:nvPr/>
            </p:nvSpPr>
            <p:spPr bwMode="auto">
              <a:xfrm>
                <a:off x="720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816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23"/>
            <p:cNvGrpSpPr>
              <a:grpSpLocks noChangeAspect="1"/>
            </p:cNvGrpSpPr>
            <p:nvPr/>
          </p:nvGrpSpPr>
          <p:grpSpPr bwMode="auto">
            <a:xfrm>
              <a:off x="2019" y="1511"/>
              <a:ext cx="148" cy="150"/>
              <a:chOff x="720" y="1008"/>
              <a:chExt cx="192" cy="192"/>
            </a:xfrm>
          </p:grpSpPr>
          <p:sp>
            <p:nvSpPr>
              <p:cNvPr id="71" name="Line 24"/>
              <p:cNvSpPr>
                <a:spLocks noChangeAspect="1" noChangeShapeType="1"/>
              </p:cNvSpPr>
              <p:nvPr/>
            </p:nvSpPr>
            <p:spPr bwMode="auto">
              <a:xfrm>
                <a:off x="81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25"/>
              <p:cNvSpPr>
                <a:spLocks noChangeAspect="1" noChangeShapeType="1"/>
              </p:cNvSpPr>
              <p:nvPr/>
            </p:nvSpPr>
            <p:spPr bwMode="auto">
              <a:xfrm>
                <a:off x="720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816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27"/>
            <p:cNvGrpSpPr>
              <a:grpSpLocks noChangeAspect="1"/>
            </p:cNvGrpSpPr>
            <p:nvPr/>
          </p:nvGrpSpPr>
          <p:grpSpPr bwMode="auto">
            <a:xfrm>
              <a:off x="2574" y="1511"/>
              <a:ext cx="148" cy="150"/>
              <a:chOff x="720" y="1008"/>
              <a:chExt cx="192" cy="192"/>
            </a:xfrm>
          </p:grpSpPr>
          <p:sp>
            <p:nvSpPr>
              <p:cNvPr id="68" name="Line 28"/>
              <p:cNvSpPr>
                <a:spLocks noChangeAspect="1" noChangeShapeType="1"/>
              </p:cNvSpPr>
              <p:nvPr/>
            </p:nvSpPr>
            <p:spPr bwMode="auto">
              <a:xfrm>
                <a:off x="81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29"/>
              <p:cNvSpPr>
                <a:spLocks noChangeAspect="1" noChangeShapeType="1"/>
              </p:cNvSpPr>
              <p:nvPr/>
            </p:nvSpPr>
            <p:spPr bwMode="auto">
              <a:xfrm>
                <a:off x="720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816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" name="Line 31"/>
            <p:cNvSpPr>
              <a:spLocks noChangeAspect="1" noChangeShapeType="1"/>
            </p:cNvSpPr>
            <p:nvPr/>
          </p:nvSpPr>
          <p:spPr bwMode="auto">
            <a:xfrm>
              <a:off x="1389" y="1341"/>
              <a:ext cx="111" cy="0"/>
            </a:xfrm>
            <a:prstGeom prst="line">
              <a:avLst/>
            </a:prstGeom>
            <a:noFill/>
            <a:ln w="9525">
              <a:solidFill>
                <a:srgbClr val="FFA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32"/>
            <p:cNvSpPr>
              <a:spLocks noChangeAspect="1" noChangeShapeType="1"/>
            </p:cNvSpPr>
            <p:nvPr/>
          </p:nvSpPr>
          <p:spPr bwMode="auto">
            <a:xfrm rot="-5400000">
              <a:off x="1351" y="1341"/>
              <a:ext cx="75" cy="0"/>
            </a:xfrm>
            <a:prstGeom prst="line">
              <a:avLst/>
            </a:prstGeom>
            <a:noFill/>
            <a:ln w="9525">
              <a:solidFill>
                <a:srgbClr val="FFA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33"/>
            <p:cNvSpPr>
              <a:spLocks noChangeAspect="1" noChangeShapeType="1"/>
            </p:cNvSpPr>
            <p:nvPr/>
          </p:nvSpPr>
          <p:spPr bwMode="auto">
            <a:xfrm rot="-5400000">
              <a:off x="1462" y="1341"/>
              <a:ext cx="75" cy="0"/>
            </a:xfrm>
            <a:prstGeom prst="line">
              <a:avLst/>
            </a:prstGeom>
            <a:noFill/>
            <a:ln w="9525">
              <a:solidFill>
                <a:srgbClr val="FFA2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Text Box 34"/>
            <p:cNvSpPr txBox="1">
              <a:spLocks noChangeAspect="1" noChangeArrowheads="1"/>
            </p:cNvSpPr>
            <p:nvPr/>
          </p:nvSpPr>
          <p:spPr bwMode="auto">
            <a:xfrm>
              <a:off x="1240" y="1154"/>
              <a:ext cx="5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A200"/>
                  </a:solidFill>
                </a:rPr>
                <a:t>0.1 </a:t>
              </a:r>
              <a:r>
                <a:rPr lang="en-GB">
                  <a:solidFill>
                    <a:srgbClr val="FFA200"/>
                  </a:solidFill>
                  <a:sym typeface="Symbol" charset="0"/>
                </a:rPr>
                <a:t></a:t>
              </a:r>
              <a:r>
                <a:rPr lang="en-GB">
                  <a:solidFill>
                    <a:srgbClr val="FFA200"/>
                  </a:solidFill>
                </a:rPr>
                <a:t>m</a:t>
              </a:r>
            </a:p>
          </p:txBody>
        </p:sp>
        <p:grpSp>
          <p:nvGrpSpPr>
            <p:cNvPr id="22" name="Group 50"/>
            <p:cNvGrpSpPr>
              <a:grpSpLocks noChangeAspect="1"/>
            </p:cNvGrpSpPr>
            <p:nvPr/>
          </p:nvGrpSpPr>
          <p:grpSpPr bwMode="auto">
            <a:xfrm>
              <a:off x="1352" y="2294"/>
              <a:ext cx="926" cy="262"/>
              <a:chOff x="1248" y="2188"/>
              <a:chExt cx="1200" cy="336"/>
            </a:xfrm>
          </p:grpSpPr>
          <p:sp>
            <p:nvSpPr>
              <p:cNvPr id="65" name="Line 51"/>
              <p:cNvSpPr>
                <a:spLocks noChangeAspect="1" noChangeShapeType="1"/>
              </p:cNvSpPr>
              <p:nvPr/>
            </p:nvSpPr>
            <p:spPr bwMode="auto">
              <a:xfrm>
                <a:off x="1824" y="2428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52"/>
              <p:cNvSpPr>
                <a:spLocks noChangeAspect="1" noChangeShapeType="1"/>
              </p:cNvSpPr>
              <p:nvPr/>
            </p:nvSpPr>
            <p:spPr bwMode="auto">
              <a:xfrm>
                <a:off x="1248" y="2188"/>
                <a:ext cx="576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824" y="2188"/>
                <a:ext cx="62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3" name="Rectangle 55"/>
            <p:cNvSpPr>
              <a:spLocks noChangeAspect="1" noChangeArrowheads="1"/>
            </p:cNvSpPr>
            <p:nvPr/>
          </p:nvSpPr>
          <p:spPr bwMode="auto">
            <a:xfrm>
              <a:off x="3982" y="1027"/>
              <a:ext cx="940" cy="27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 sz="2400"/>
            </a:p>
          </p:txBody>
        </p:sp>
        <p:pic>
          <p:nvPicPr>
            <p:cNvPr id="24" name="Picture 56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1296"/>
              <a:ext cx="180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7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296"/>
              <a:ext cx="180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58"/>
            <p:cNvGrpSpPr>
              <a:grpSpLocks noChangeAspect="1"/>
            </p:cNvGrpSpPr>
            <p:nvPr/>
          </p:nvGrpSpPr>
          <p:grpSpPr bwMode="auto">
            <a:xfrm>
              <a:off x="4178" y="1472"/>
              <a:ext cx="157" cy="169"/>
              <a:chOff x="720" y="1008"/>
              <a:chExt cx="192" cy="192"/>
            </a:xfrm>
          </p:grpSpPr>
          <p:sp>
            <p:nvSpPr>
              <p:cNvPr id="62" name="Line 59"/>
              <p:cNvSpPr>
                <a:spLocks noChangeAspect="1" noChangeShapeType="1"/>
              </p:cNvSpPr>
              <p:nvPr/>
            </p:nvSpPr>
            <p:spPr bwMode="auto">
              <a:xfrm>
                <a:off x="816" y="1104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60"/>
              <p:cNvSpPr>
                <a:spLocks noChangeAspect="1" noChangeShapeType="1"/>
              </p:cNvSpPr>
              <p:nvPr/>
            </p:nvSpPr>
            <p:spPr bwMode="auto">
              <a:xfrm>
                <a:off x="720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816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" name="Group 62"/>
            <p:cNvGrpSpPr>
              <a:grpSpLocks noChangeAspect="1"/>
            </p:cNvGrpSpPr>
            <p:nvPr/>
          </p:nvGrpSpPr>
          <p:grpSpPr bwMode="auto">
            <a:xfrm>
              <a:off x="4475" y="1430"/>
              <a:ext cx="510" cy="253"/>
              <a:chOff x="1104" y="720"/>
              <a:chExt cx="625" cy="288"/>
            </a:xfrm>
          </p:grpSpPr>
          <p:sp>
            <p:nvSpPr>
              <p:cNvPr id="58" name="Line 63"/>
              <p:cNvSpPr>
                <a:spLocks noChangeAspect="1" noChangeShapeType="1"/>
              </p:cNvSpPr>
              <p:nvPr/>
            </p:nvSpPr>
            <p:spPr bwMode="auto">
              <a:xfrm>
                <a:off x="1296" y="96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A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Line 64"/>
              <p:cNvSpPr>
                <a:spLocks noChangeAspect="1" noChangeShapeType="1"/>
              </p:cNvSpPr>
              <p:nvPr/>
            </p:nvSpPr>
            <p:spPr bwMode="auto">
              <a:xfrm rot="-5400000">
                <a:off x="1248" y="960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A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65"/>
              <p:cNvSpPr>
                <a:spLocks noChangeAspect="1" noChangeShapeType="1"/>
              </p:cNvSpPr>
              <p:nvPr/>
            </p:nvSpPr>
            <p:spPr bwMode="auto">
              <a:xfrm rot="-5400000">
                <a:off x="1392" y="960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A2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1104" y="720"/>
                <a:ext cx="625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A200"/>
                    </a:solidFill>
                  </a:rPr>
                  <a:t>0.1 </a:t>
                </a:r>
                <a:r>
                  <a:rPr lang="en-GB">
                    <a:solidFill>
                      <a:srgbClr val="FFA200"/>
                    </a:solidFill>
                    <a:sym typeface="Symbol" charset="0"/>
                  </a:rPr>
                  <a:t></a:t>
                </a:r>
                <a:r>
                  <a:rPr lang="en-GB">
                    <a:solidFill>
                      <a:srgbClr val="FFA200"/>
                    </a:solidFill>
                  </a:rPr>
                  <a:t>m</a:t>
                </a:r>
              </a:p>
            </p:txBody>
          </p:sp>
        </p:grpSp>
        <p:pic>
          <p:nvPicPr>
            <p:cNvPr id="28" name="Picture 69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1700"/>
              <a:ext cx="180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1" descr="bal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2205"/>
              <a:ext cx="180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Line 75"/>
            <p:cNvSpPr>
              <a:spLocks noChangeAspect="1" noChangeShapeType="1"/>
            </p:cNvSpPr>
            <p:nvPr/>
          </p:nvSpPr>
          <p:spPr bwMode="auto">
            <a:xfrm flipH="1">
              <a:off x="4374" y="1826"/>
              <a:ext cx="2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Rectangle 78"/>
            <p:cNvSpPr>
              <a:spLocks noChangeAspect="1" noChangeArrowheads="1"/>
            </p:cNvSpPr>
            <p:nvPr/>
          </p:nvSpPr>
          <p:spPr bwMode="auto">
            <a:xfrm>
              <a:off x="860" y="714"/>
              <a:ext cx="208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A200"/>
                  </a:solidFill>
                </a:rPr>
                <a:t>Cluster-cluster aggregation </a:t>
              </a:r>
            </a:p>
            <a:p>
              <a:r>
                <a:rPr lang="en-GB" sz="2000">
                  <a:solidFill>
                    <a:srgbClr val="FFA200"/>
                  </a:solidFill>
                </a:rPr>
                <a:t>(CCA):</a:t>
              </a:r>
            </a:p>
          </p:txBody>
        </p:sp>
        <p:sp>
          <p:nvSpPr>
            <p:cNvPr id="32" name="Rectangle 79"/>
            <p:cNvSpPr>
              <a:spLocks noChangeAspect="1" noChangeArrowheads="1"/>
            </p:cNvSpPr>
            <p:nvPr/>
          </p:nvSpPr>
          <p:spPr bwMode="auto">
            <a:xfrm>
              <a:off x="3312" y="714"/>
              <a:ext cx="20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A200"/>
                  </a:solidFill>
                </a:rPr>
                <a:t>Particle-cluster aggregation</a:t>
              </a:r>
            </a:p>
            <a:p>
              <a:r>
                <a:rPr lang="en-GB" sz="2000">
                  <a:solidFill>
                    <a:srgbClr val="FFA200"/>
                  </a:solidFill>
                </a:rPr>
                <a:t>(PCA):</a:t>
              </a:r>
            </a:p>
          </p:txBody>
        </p:sp>
        <p:sp>
          <p:nvSpPr>
            <p:cNvPr id="33" name="Rectangle 80"/>
            <p:cNvSpPr>
              <a:spLocks noChangeAspect="1" noChangeArrowheads="1"/>
            </p:cNvSpPr>
            <p:nvPr/>
          </p:nvSpPr>
          <p:spPr bwMode="auto">
            <a:xfrm>
              <a:off x="938" y="3175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 sz="2000">
                <a:solidFill>
                  <a:srgbClr val="FFA200"/>
                </a:solidFill>
              </a:endParaRPr>
            </a:p>
          </p:txBody>
        </p:sp>
        <p:sp>
          <p:nvSpPr>
            <p:cNvPr id="34" name="Rectangle 81"/>
            <p:cNvSpPr>
              <a:spLocks noChangeAspect="1" noChangeArrowheads="1"/>
            </p:cNvSpPr>
            <p:nvPr/>
          </p:nvSpPr>
          <p:spPr bwMode="auto">
            <a:xfrm>
              <a:off x="3168" y="371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 sz="2000">
                <a:solidFill>
                  <a:srgbClr val="FFA200"/>
                </a:solidFill>
              </a:endParaRPr>
            </a:p>
          </p:txBody>
        </p:sp>
        <p:pic>
          <p:nvPicPr>
            <p:cNvPr id="35" name="Picture 82" descr="diam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80"/>
              <a:ext cx="227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3" descr="diam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" y="1680"/>
              <a:ext cx="227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44"/>
            <p:cNvGrpSpPr>
              <a:grpSpLocks noChangeAspect="1"/>
            </p:cNvGrpSpPr>
            <p:nvPr/>
          </p:nvGrpSpPr>
          <p:grpSpPr bwMode="auto">
            <a:xfrm>
              <a:off x="1093" y="1884"/>
              <a:ext cx="370" cy="187"/>
              <a:chOff x="912" y="1488"/>
              <a:chExt cx="480" cy="240"/>
            </a:xfrm>
          </p:grpSpPr>
          <p:sp>
            <p:nvSpPr>
              <p:cNvPr id="55" name="Line 45"/>
              <p:cNvSpPr>
                <a:spLocks noChangeAspect="1" noChangeShapeType="1"/>
              </p:cNvSpPr>
              <p:nvPr/>
            </p:nvSpPr>
            <p:spPr bwMode="auto">
              <a:xfrm>
                <a:off x="1152" y="163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Line 46"/>
              <p:cNvSpPr>
                <a:spLocks noChangeAspect="1" noChangeShapeType="1"/>
              </p:cNvSpPr>
              <p:nvPr/>
            </p:nvSpPr>
            <p:spPr bwMode="auto">
              <a:xfrm>
                <a:off x="912" y="1488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1152" y="1488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38" name="Picture 84" descr="diam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1680"/>
              <a:ext cx="227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5" descr="diam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680"/>
              <a:ext cx="227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40"/>
            <p:cNvGrpSpPr>
              <a:grpSpLocks noChangeAspect="1"/>
            </p:cNvGrpSpPr>
            <p:nvPr/>
          </p:nvGrpSpPr>
          <p:grpSpPr bwMode="auto">
            <a:xfrm>
              <a:off x="2130" y="1884"/>
              <a:ext cx="370" cy="187"/>
              <a:chOff x="912" y="1488"/>
              <a:chExt cx="480" cy="240"/>
            </a:xfrm>
          </p:grpSpPr>
          <p:sp>
            <p:nvSpPr>
              <p:cNvPr id="52" name="Line 41"/>
              <p:cNvSpPr>
                <a:spLocks noChangeAspect="1" noChangeShapeType="1"/>
              </p:cNvSpPr>
              <p:nvPr/>
            </p:nvSpPr>
            <p:spPr bwMode="auto">
              <a:xfrm>
                <a:off x="1152" y="163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42"/>
              <p:cNvSpPr>
                <a:spLocks noChangeAspect="1" noChangeShapeType="1"/>
              </p:cNvSpPr>
              <p:nvPr/>
            </p:nvSpPr>
            <p:spPr bwMode="auto">
              <a:xfrm>
                <a:off x="912" y="1488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43"/>
              <p:cNvSpPr>
                <a:spLocks noChangeAspect="1" noChangeShapeType="1"/>
              </p:cNvSpPr>
              <p:nvPr/>
            </p:nvSpPr>
            <p:spPr bwMode="auto">
              <a:xfrm flipV="1">
                <a:off x="1152" y="1488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41" name="Picture 86" descr="diam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80"/>
              <a:ext cx="227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0" descr="quadrom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088"/>
              <a:ext cx="38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1" descr="quadrom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88"/>
              <a:ext cx="38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92" descr="octom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544"/>
              <a:ext cx="585" cy="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3" descr="trim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" y="2074"/>
              <a:ext cx="446" cy="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Line 76"/>
            <p:cNvSpPr>
              <a:spLocks noChangeAspect="1" noChangeShapeType="1"/>
            </p:cNvSpPr>
            <p:nvPr/>
          </p:nvSpPr>
          <p:spPr bwMode="auto">
            <a:xfrm flipH="1">
              <a:off x="4374" y="2331"/>
              <a:ext cx="2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73"/>
            <p:cNvSpPr>
              <a:spLocks noChangeAspect="1" noChangeShapeType="1"/>
            </p:cNvSpPr>
            <p:nvPr/>
          </p:nvSpPr>
          <p:spPr bwMode="auto">
            <a:xfrm>
              <a:off x="4256" y="1952"/>
              <a:ext cx="0" cy="1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48" name="Picture 94" descr="quadromeral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" y="2544"/>
              <a:ext cx="446" cy="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Line 74"/>
            <p:cNvSpPr>
              <a:spLocks noChangeAspect="1" noChangeShapeType="1"/>
            </p:cNvSpPr>
            <p:nvPr/>
          </p:nvSpPr>
          <p:spPr bwMode="auto">
            <a:xfrm>
              <a:off x="4256" y="2415"/>
              <a:ext cx="0" cy="1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77"/>
            <p:cNvSpPr>
              <a:spLocks noChangeAspect="1" noChangeShapeType="1"/>
            </p:cNvSpPr>
            <p:nvPr/>
          </p:nvSpPr>
          <p:spPr bwMode="auto">
            <a:xfrm>
              <a:off x="4256" y="2962"/>
              <a:ext cx="0" cy="3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51" name="Picture 95" descr="octom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360"/>
              <a:ext cx="585" cy="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0683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Simple model of cluster-cluster growth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6496" y="908720"/>
            <a:ext cx="9097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Let us assume that at all times all aggregates have the same size</a:t>
            </a:r>
          </a:p>
          <a:p>
            <a:r>
              <a:rPr lang="de-DE"/>
              <a:t>a(t), but that this size increases with time. We assume that we </a:t>
            </a:r>
          </a:p>
          <a:p>
            <a:r>
              <a:rPr lang="de-DE"/>
              <a:t>have a total density of solids of ρ</a:t>
            </a:r>
            <a:r>
              <a:rPr lang="de-DE" baseline="-25000"/>
              <a:t>dust</a:t>
            </a:r>
            <a:r>
              <a:rPr lang="de-DE"/>
              <a:t>. The number density of </a:t>
            </a:r>
          </a:p>
          <a:p>
            <a:r>
              <a:rPr lang="de-DE"/>
              <a:t>particles then becomes:</a:t>
            </a: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87711"/>
              </p:ext>
            </p:extLst>
          </p:nvPr>
        </p:nvGraphicFramePr>
        <p:xfrm>
          <a:off x="3224808" y="2420888"/>
          <a:ext cx="230346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21" name="Formel" r:id="rId3" imgW="876300" imgH="419100" progId="Equation.3">
                  <p:embed/>
                </p:oleObj>
              </mc:Choice>
              <mc:Fallback>
                <p:oleObj name="Formel" r:id="rId3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808" y="2420888"/>
                        <a:ext cx="2303462" cy="10175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50333" y="3429000"/>
            <a:ext cx="882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increase of m(t) with time depends on the rate of collisions:</a:t>
            </a:r>
          </a:p>
        </p:txBody>
      </p:sp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27098"/>
              </p:ext>
            </p:extLst>
          </p:nvPr>
        </p:nvGraphicFramePr>
        <p:xfrm>
          <a:off x="1347788" y="3975100"/>
          <a:ext cx="65420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22" name="Formel" r:id="rId5" imgW="2489200" imgH="393700" progId="Equation.3">
                  <p:embed/>
                </p:oleObj>
              </mc:Choice>
              <mc:Fallback>
                <p:oleObj name="Formel" r:id="rId5" imgW="2489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3975100"/>
                        <a:ext cx="6542087" cy="955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77333" y="5037667"/>
            <a:ext cx="8270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Here we assume that the particles are always spheres. The </a:t>
            </a:r>
          </a:p>
          <a:p>
            <a:r>
              <a:rPr lang="de-DE"/>
              <a:t>cross section of collision is then π(2a)</a:t>
            </a:r>
            <a:r>
              <a:rPr lang="de-DE" baseline="30000"/>
              <a:t>2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17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Simple model of cluster-cluster growth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6496" y="908720"/>
            <a:ext cx="697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Let‘s assume Brownian motion as driving velocity: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8504" y="2636912"/>
            <a:ext cx="713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growth equation thus becomes proportional to:</a:t>
            </a:r>
          </a:p>
        </p:txBody>
      </p:sp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72795"/>
              </p:ext>
            </p:extLst>
          </p:nvPr>
        </p:nvGraphicFramePr>
        <p:xfrm>
          <a:off x="2455863" y="3068638"/>
          <a:ext cx="42068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50" name="Formel" r:id="rId3" imgW="1600200" imgH="393700" progId="Equation.3">
                  <p:embed/>
                </p:oleObj>
              </mc:Choice>
              <mc:Fallback>
                <p:oleObj name="Formel" r:id="rId3" imgW="160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3068638"/>
                        <a:ext cx="4206875" cy="955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8155"/>
              </p:ext>
            </p:extLst>
          </p:nvPr>
        </p:nvGraphicFramePr>
        <p:xfrm>
          <a:off x="2379489" y="1484784"/>
          <a:ext cx="3509615" cy="11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51" name="Formel" r:id="rId5" imgW="1422400" imgH="457200" progId="Equation.3">
                  <p:embed/>
                </p:oleObj>
              </mc:Choice>
              <mc:Fallback>
                <p:oleObj name="Formel" r:id="rId5" imgW="142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9489" y="1484784"/>
                        <a:ext cx="3509615" cy="1128699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06778" y="4191471"/>
            <a:ext cx="449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powerlaw solution goes as:</a:t>
            </a: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39106"/>
              </p:ext>
            </p:extLst>
          </p:nvPr>
        </p:nvGraphicFramePr>
        <p:xfrm>
          <a:off x="1784648" y="4833938"/>
          <a:ext cx="16684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52" name="Formel" r:id="rId7" imgW="635000" imgH="228600" progId="Equation.3">
                  <p:embed/>
                </p:oleObj>
              </mc:Choice>
              <mc:Fallback>
                <p:oleObj name="Formel" r:id="rId7" imgW="63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648" y="4833938"/>
                        <a:ext cx="1668463" cy="554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91444" y="5743222"/>
            <a:ext cx="885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Mass grows almost linearly with time. Turns out to be too slow...</a:t>
            </a: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970035"/>
              </p:ext>
            </p:extLst>
          </p:nvPr>
        </p:nvGraphicFramePr>
        <p:xfrm>
          <a:off x="6159524" y="4868863"/>
          <a:ext cx="16017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53" name="Formel" r:id="rId9" imgW="609600" imgH="228600" progId="Equation.3">
                  <p:embed/>
                </p:oleObj>
              </mc:Choice>
              <mc:Fallback>
                <p:oleObj name="Formel" r:id="rId9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24" y="4868863"/>
                        <a:ext cx="1601788" cy="5540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602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Simple model of cluster-particle growth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4488" y="923236"/>
            <a:ext cx="9075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We assume that a big particle resides in a sea of small-grained</a:t>
            </a:r>
          </a:p>
          <a:p>
            <a:r>
              <a:rPr lang="de-DE"/>
              <a:t>dust. Let‘s assume that the big particle has a systematic drift</a:t>
            </a:r>
          </a:p>
          <a:p>
            <a:r>
              <a:rPr lang="de-DE"/>
              <a:t>velocity Δv with respect to the gas, while the small particles move</a:t>
            </a:r>
          </a:p>
          <a:p>
            <a:r>
              <a:rPr lang="de-DE"/>
              <a:t>along with the gas. The small particles together have a density </a:t>
            </a:r>
          </a:p>
          <a:p>
            <a:r>
              <a:rPr lang="de-DE"/>
              <a:t>ρ</a:t>
            </a:r>
            <a:r>
              <a:rPr lang="de-DE" baseline="-25000"/>
              <a:t>dust</a:t>
            </a:r>
            <a:r>
              <a:rPr lang="de-DE"/>
              <a:t>. The big particle simply sweeps up the small dust. Then we</a:t>
            </a:r>
          </a:p>
          <a:p>
            <a:r>
              <a:rPr lang="de-DE"/>
              <a:t>have:</a:t>
            </a: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11009"/>
              </p:ext>
            </p:extLst>
          </p:nvPr>
        </p:nvGraphicFramePr>
        <p:xfrm>
          <a:off x="2648744" y="3068960"/>
          <a:ext cx="36052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7" name="Formel" r:id="rId3" imgW="1371600" imgH="393700" progId="Equation.3">
                  <p:embed/>
                </p:oleObj>
              </mc:Choice>
              <mc:Fallback>
                <p:oleObj name="Formel" r:id="rId3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744" y="3068960"/>
                        <a:ext cx="3605213" cy="955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44488" y="4077072"/>
            <a:ext cx="389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proportionalities again:</a:t>
            </a:r>
          </a:p>
        </p:txBody>
      </p:sp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858033"/>
              </p:ext>
            </p:extLst>
          </p:nvPr>
        </p:nvGraphicFramePr>
        <p:xfrm>
          <a:off x="3487738" y="4581128"/>
          <a:ext cx="20701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8" name="Formel" r:id="rId5" imgW="787400" imgH="393700" progId="Equation.3">
                  <p:embed/>
                </p:oleObj>
              </mc:Choice>
              <mc:Fallback>
                <p:oleObj name="Formel" r:id="rId5" imgW="78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4581128"/>
                        <a:ext cx="2070100" cy="9556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16496" y="5517232"/>
            <a:ext cx="364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powerlaw solution is: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13478"/>
              </p:ext>
            </p:extLst>
          </p:nvPr>
        </p:nvGraphicFramePr>
        <p:xfrm>
          <a:off x="2432720" y="6021288"/>
          <a:ext cx="14684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9" name="Formel" r:id="rId7" imgW="558800" imgH="228600" progId="Equation.3">
                  <p:embed/>
                </p:oleObj>
              </mc:Choice>
              <mc:Fallback>
                <p:oleObj name="Formel" r:id="rId7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720" y="6021288"/>
                        <a:ext cx="1468437" cy="554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76388"/>
              </p:ext>
            </p:extLst>
          </p:nvPr>
        </p:nvGraphicFramePr>
        <p:xfrm>
          <a:off x="6248400" y="6051550"/>
          <a:ext cx="12684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0" name="Formel" r:id="rId9" imgW="482600" imgH="203200" progId="Equation.3">
                  <p:embed/>
                </p:oleObj>
              </mc:Choice>
              <mc:Fallback>
                <p:oleObj name="Formel" r:id="rId9" imgW="482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51550"/>
                        <a:ext cx="1268413" cy="492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097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8917" y="2564904"/>
            <a:ext cx="8413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/>
              <a:t>How to properly model </a:t>
            </a:r>
          </a:p>
          <a:p>
            <a:pPr algn="ctr"/>
            <a:r>
              <a:rPr lang="de-DE" sz="4400"/>
              <a:t>the coagulation of 10</a:t>
            </a:r>
            <a:r>
              <a:rPr lang="de-DE" sz="4400" baseline="30000"/>
              <a:t>30</a:t>
            </a:r>
            <a:r>
              <a:rPr lang="de-DE" sz="4400"/>
              <a:t> particles?</a:t>
            </a:r>
          </a:p>
        </p:txBody>
      </p:sp>
    </p:spTree>
    <p:extLst>
      <p:ext uri="{BB962C8B-B14F-4D97-AF65-F5344CB8AC3E}">
        <p14:creationId xmlns:p14="http://schemas.microsoft.com/office/powerpoint/2010/main" val="20905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Particle distribution function: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 flipV="1">
            <a:off x="1784648" y="1772816"/>
            <a:ext cx="0" cy="25054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1784648" y="4264354"/>
            <a:ext cx="66967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60512" y="780313"/>
            <a:ext cx="83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We „count“ how many particles there are between grain </a:t>
            </a:r>
            <a:r>
              <a:rPr lang="de-DE" i="1"/>
              <a:t>size</a:t>
            </a:r>
          </a:p>
          <a:p>
            <a:r>
              <a:rPr lang="de-DE"/>
              <a:t>a and a+da: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473280" y="4221088"/>
            <a:ext cx="97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log(a)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1784648" y="1772816"/>
            <a:ext cx="3457222" cy="2491538"/>
          </a:xfrm>
          <a:custGeom>
            <a:avLst/>
            <a:gdLst>
              <a:gd name="connsiteX0" fmla="*/ 0 w 3457222"/>
              <a:gd name="connsiteY0" fmla="*/ 1249760 h 2491538"/>
              <a:gd name="connsiteX1" fmla="*/ 1255889 w 3457222"/>
              <a:gd name="connsiteY1" fmla="*/ 22093 h 2491538"/>
              <a:gd name="connsiteX2" fmla="*/ 2906889 w 3457222"/>
              <a:gd name="connsiteY2" fmla="*/ 614760 h 2491538"/>
              <a:gd name="connsiteX3" fmla="*/ 3457222 w 3457222"/>
              <a:gd name="connsiteY3" fmla="*/ 2491538 h 249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222" h="2491538">
                <a:moveTo>
                  <a:pt x="0" y="1249760"/>
                </a:moveTo>
                <a:cubicBezTo>
                  <a:pt x="385704" y="688843"/>
                  <a:pt x="771408" y="127926"/>
                  <a:pt x="1255889" y="22093"/>
                </a:cubicBezTo>
                <a:cubicBezTo>
                  <a:pt x="1740370" y="-83740"/>
                  <a:pt x="2540000" y="203186"/>
                  <a:pt x="2906889" y="614760"/>
                </a:cubicBezTo>
                <a:cubicBezTo>
                  <a:pt x="3273778" y="1026334"/>
                  <a:pt x="3457222" y="2491538"/>
                  <a:pt x="3457222" y="2491538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4488" y="4911551"/>
            <a:ext cx="586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Total mass in particles (total „dust mass“):</a:t>
            </a: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928246"/>
              </p:ext>
            </p:extLst>
          </p:nvPr>
        </p:nvGraphicFramePr>
        <p:xfrm>
          <a:off x="1712640" y="5517232"/>
          <a:ext cx="70834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03" name="Formel" r:id="rId3" imgW="2692400" imgH="393700" progId="Equation.3">
                  <p:embed/>
                </p:oleObj>
              </mc:Choice>
              <mc:Fallback>
                <p:oleObj name="Formel" r:id="rId3" imgW="269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640" y="5517232"/>
                        <a:ext cx="7083425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91251"/>
              </p:ext>
            </p:extLst>
          </p:nvPr>
        </p:nvGraphicFramePr>
        <p:xfrm>
          <a:off x="312738" y="1868488"/>
          <a:ext cx="13652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04" name="Formel" r:id="rId5" imgW="647700" imgH="203200" progId="Equation.3">
                  <p:embed/>
                </p:oleObj>
              </mc:Choice>
              <mc:Fallback>
                <p:oleObj name="Formel" r:id="rId5" imgW="647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868488"/>
                        <a:ext cx="13652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674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Particle distribution function:</a:t>
            </a:r>
          </a:p>
        </p:txBody>
      </p:sp>
      <p:cxnSp>
        <p:nvCxnSpPr>
          <p:cNvPr id="3" name="Gerade Verbindung mit Pfeil 2"/>
          <p:cNvCxnSpPr/>
          <p:nvPr/>
        </p:nvCxnSpPr>
        <p:spPr bwMode="auto">
          <a:xfrm flipV="1">
            <a:off x="1784648" y="1772816"/>
            <a:ext cx="0" cy="25054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1784648" y="4264354"/>
            <a:ext cx="66967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60512" y="780313"/>
            <a:ext cx="9212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ALTERNATIVE: We „count“ how many particles there are between </a:t>
            </a:r>
          </a:p>
          <a:p>
            <a:r>
              <a:rPr lang="de-DE"/>
              <a:t>grain </a:t>
            </a:r>
            <a:r>
              <a:rPr lang="de-DE" i="1"/>
              <a:t>mass</a:t>
            </a:r>
            <a:r>
              <a:rPr lang="de-DE"/>
              <a:t> m and m+dm: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473280" y="4221088"/>
            <a:ext cx="105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log(m)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1784648" y="2204864"/>
            <a:ext cx="5760640" cy="2059490"/>
          </a:xfrm>
          <a:custGeom>
            <a:avLst/>
            <a:gdLst>
              <a:gd name="connsiteX0" fmla="*/ 0 w 3457222"/>
              <a:gd name="connsiteY0" fmla="*/ 1249760 h 2491538"/>
              <a:gd name="connsiteX1" fmla="*/ 1255889 w 3457222"/>
              <a:gd name="connsiteY1" fmla="*/ 22093 h 2491538"/>
              <a:gd name="connsiteX2" fmla="*/ 2906889 w 3457222"/>
              <a:gd name="connsiteY2" fmla="*/ 614760 h 2491538"/>
              <a:gd name="connsiteX3" fmla="*/ 3457222 w 3457222"/>
              <a:gd name="connsiteY3" fmla="*/ 2491538 h 249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222" h="2491538">
                <a:moveTo>
                  <a:pt x="0" y="1249760"/>
                </a:moveTo>
                <a:cubicBezTo>
                  <a:pt x="385704" y="688843"/>
                  <a:pt x="771408" y="127926"/>
                  <a:pt x="1255889" y="22093"/>
                </a:cubicBezTo>
                <a:cubicBezTo>
                  <a:pt x="1740370" y="-83740"/>
                  <a:pt x="2540000" y="203186"/>
                  <a:pt x="2906889" y="614760"/>
                </a:cubicBezTo>
                <a:cubicBezTo>
                  <a:pt x="3273778" y="1026334"/>
                  <a:pt x="3457222" y="2491538"/>
                  <a:pt x="3457222" y="2491538"/>
                </a:cubicBezTo>
              </a:path>
            </a:pathLst>
          </a:custGeom>
          <a:ln w="28575" cmpd="sng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4488" y="4911551"/>
            <a:ext cx="586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Total mass in particles (total „dust mass“):</a:t>
            </a: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25240"/>
              </p:ext>
            </p:extLst>
          </p:nvPr>
        </p:nvGraphicFramePr>
        <p:xfrm>
          <a:off x="2818110" y="5608638"/>
          <a:ext cx="3575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7" name="Formel" r:id="rId3" imgW="1358900" imgH="317500" progId="Equation.3">
                  <p:embed/>
                </p:oleObj>
              </mc:Choice>
              <mc:Fallback>
                <p:oleObj name="Formel" r:id="rId3" imgW="1358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110" y="5608638"/>
                        <a:ext cx="35750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0779"/>
              </p:ext>
            </p:extLst>
          </p:nvPr>
        </p:nvGraphicFramePr>
        <p:xfrm>
          <a:off x="272480" y="1844824"/>
          <a:ext cx="1444947" cy="44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8" name="Formel" r:id="rId5" imgW="685800" imgH="228600" progId="Equation.3">
                  <p:embed/>
                </p:oleObj>
              </mc:Choice>
              <mc:Fallback>
                <p:oleObj name="Formel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80" y="1844824"/>
                        <a:ext cx="1444947" cy="444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5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Particle distribution function: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16496" y="908720"/>
            <a:ext cx="615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Relation between these two ways of writing:</a:t>
            </a: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86145"/>
              </p:ext>
            </p:extLst>
          </p:nvPr>
        </p:nvGraphicFramePr>
        <p:xfrm>
          <a:off x="3080792" y="1484784"/>
          <a:ext cx="31416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1" name="Formel" r:id="rId3" imgW="1193800" imgH="228600" progId="Equation.3">
                  <p:embed/>
                </p:oleObj>
              </mc:Choice>
              <mc:Fallback>
                <p:oleObj name="Formel" r:id="rId3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792" y="1484784"/>
                        <a:ext cx="314166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16496" y="1988840"/>
            <a:ext cx="892473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/>
              <a:t>Exercise: </a:t>
            </a:r>
          </a:p>
          <a:p>
            <a:r>
              <a:rPr lang="de-DE"/>
              <a:t>The famous „Mathis, Rumpl, Nordsieck“ (MRN) distribution goes</a:t>
            </a:r>
          </a:p>
          <a:p>
            <a:r>
              <a:rPr lang="de-DE"/>
              <a:t>as</a:t>
            </a:r>
          </a:p>
        </p:txBody>
      </p:sp>
      <p:graphicFrame>
        <p:nvGraphicFramePr>
          <p:cNvPr id="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162827"/>
              </p:ext>
            </p:extLst>
          </p:nvPr>
        </p:nvGraphicFramePr>
        <p:xfrm>
          <a:off x="3433032" y="3068960"/>
          <a:ext cx="2006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2" name="Formel" r:id="rId5" imgW="762000" imgH="228600" progId="Equation.3">
                  <p:embed/>
                </p:oleObj>
              </mc:Choice>
              <mc:Fallback>
                <p:oleObj name="Formel" r:id="rId5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032" y="3068960"/>
                        <a:ext cx="20066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16496" y="3573016"/>
            <a:ext cx="434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Show that this is equivalent to: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27515"/>
              </p:ext>
            </p:extLst>
          </p:nvPr>
        </p:nvGraphicFramePr>
        <p:xfrm>
          <a:off x="3353955" y="4077072"/>
          <a:ext cx="22748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3" name="Formel" r:id="rId7" imgW="863600" imgH="228600" progId="Equation.3">
                  <p:embed/>
                </p:oleObj>
              </mc:Choice>
              <mc:Fallback>
                <p:oleObj name="Formel" r:id="rId7" imgW="86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955" y="4077072"/>
                        <a:ext cx="22748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16496" y="4581128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And argue that the fact that </a:t>
            </a: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54877"/>
              </p:ext>
            </p:extLst>
          </p:nvPr>
        </p:nvGraphicFramePr>
        <p:xfrm>
          <a:off x="3197225" y="5105623"/>
          <a:ext cx="2476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4" name="Formel" r:id="rId9" imgW="939800" imgH="228600" progId="Equation.3">
                  <p:embed/>
                </p:oleObj>
              </mc:Choice>
              <mc:Fallback>
                <p:oleObj name="Formel" r:id="rId9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5105623"/>
                        <a:ext cx="2476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16496" y="5589240"/>
            <a:ext cx="90120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means that the MRN distribution is mass-dominated by the large</a:t>
            </a:r>
          </a:p>
          <a:p>
            <a:r>
              <a:rPr lang="de-DE"/>
              <a:t>grains (i.e. most of the mass resides in large grains, even though</a:t>
            </a:r>
          </a:p>
          <a:p>
            <a:r>
              <a:rPr lang="de-DE"/>
              <a:t>most of the grains are small).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21152" y="3140968"/>
            <a:ext cx="328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(for a given range in a)</a:t>
            </a:r>
          </a:p>
        </p:txBody>
      </p:sp>
    </p:spTree>
    <p:extLst>
      <p:ext uri="{BB962C8B-B14F-4D97-AF65-F5344CB8AC3E}">
        <p14:creationId xmlns:p14="http://schemas.microsoft.com/office/powerpoint/2010/main" val="2418374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How to model growth</a:t>
            </a:r>
          </a:p>
        </p:txBody>
      </p: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1231371" y="1592266"/>
            <a:ext cx="1654440" cy="1476375"/>
            <a:chOff x="1056" y="768"/>
            <a:chExt cx="962" cy="930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056" y="768"/>
              <a:ext cx="962" cy="930"/>
            </a:xfrm>
            <a:custGeom>
              <a:avLst/>
              <a:gdLst/>
              <a:ahLst/>
              <a:cxnLst>
                <a:cxn ang="0">
                  <a:pos x="240" y="229"/>
                </a:cxn>
                <a:cxn ang="0">
                  <a:pos x="682" y="98"/>
                </a:cxn>
                <a:cxn ang="0">
                  <a:pos x="874" y="818"/>
                </a:cxn>
                <a:cxn ang="0">
                  <a:pos x="154" y="770"/>
                </a:cxn>
                <a:cxn ang="0">
                  <a:pos x="14" y="448"/>
                </a:cxn>
                <a:cxn ang="0">
                  <a:pos x="240" y="229"/>
                </a:cxn>
              </a:cxnLst>
              <a:rect l="0" t="0" r="r" b="b"/>
              <a:pathLst>
                <a:path w="962" h="930">
                  <a:moveTo>
                    <a:pt x="240" y="229"/>
                  </a:moveTo>
                  <a:cubicBezTo>
                    <a:pt x="410" y="204"/>
                    <a:pt x="576" y="0"/>
                    <a:pt x="682" y="98"/>
                  </a:cubicBezTo>
                  <a:cubicBezTo>
                    <a:pt x="788" y="196"/>
                    <a:pt x="962" y="706"/>
                    <a:pt x="874" y="818"/>
                  </a:cubicBezTo>
                  <a:cubicBezTo>
                    <a:pt x="786" y="930"/>
                    <a:pt x="297" y="832"/>
                    <a:pt x="154" y="770"/>
                  </a:cubicBezTo>
                  <a:cubicBezTo>
                    <a:pt x="11" y="708"/>
                    <a:pt x="0" y="538"/>
                    <a:pt x="14" y="448"/>
                  </a:cubicBezTo>
                  <a:cubicBezTo>
                    <a:pt x="30" y="310"/>
                    <a:pt x="70" y="254"/>
                    <a:pt x="240" y="229"/>
                  </a:cubicBezTo>
                  <a:close/>
                </a:path>
              </a:pathLst>
            </a:custGeom>
            <a:solidFill>
              <a:srgbClr val="BA8A5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 flipV="1">
              <a:off x="1536" y="1008"/>
              <a:ext cx="288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649" y="1008"/>
              <a:ext cx="2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2400">
                  <a:solidFill>
                    <a:srgbClr val="FFFFFF"/>
                  </a:solidFill>
                </a:rPr>
                <a:t>a</a:t>
              </a:r>
              <a:endParaRPr lang="en-GB" sz="2400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518" y="1221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69442" y="1511303"/>
            <a:ext cx="36384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Distribution in: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  - Position </a:t>
            </a:r>
            <a:r>
              <a:rPr lang="en-GB" sz="3200" i="1" dirty="0">
                <a:solidFill>
                  <a:srgbClr val="000000"/>
                </a:solidFill>
              </a:rPr>
              <a:t>x = (</a:t>
            </a:r>
            <a:r>
              <a:rPr lang="en-GB" sz="3200" i="1" dirty="0" err="1">
                <a:solidFill>
                  <a:srgbClr val="000000"/>
                </a:solidFill>
              </a:rPr>
              <a:t>r,z</a:t>
            </a:r>
            <a:r>
              <a:rPr lang="en-GB" sz="3200" i="1" dirty="0">
                <a:solidFill>
                  <a:srgbClr val="000000"/>
                </a:solidFill>
              </a:rPr>
              <a:t>)</a:t>
            </a:r>
            <a:endParaRPr lang="en-GB" sz="3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  - Size </a:t>
            </a:r>
            <a:r>
              <a:rPr lang="en-GB" sz="3200" i="1" dirty="0">
                <a:solidFill>
                  <a:srgbClr val="000000"/>
                </a:solidFill>
              </a:rPr>
              <a:t>a</a:t>
            </a:r>
          </a:p>
          <a:p>
            <a:pPr>
              <a:defRPr/>
            </a:pPr>
            <a:r>
              <a:rPr lang="en-GB" sz="3200" i="1" dirty="0">
                <a:solidFill>
                  <a:srgbClr val="000000"/>
                </a:solidFill>
              </a:rPr>
              <a:t>  - </a:t>
            </a:r>
            <a:r>
              <a:rPr lang="en-GB" sz="3200" dirty="0">
                <a:solidFill>
                  <a:srgbClr val="000000"/>
                </a:solidFill>
              </a:rPr>
              <a:t>Time</a:t>
            </a:r>
            <a:r>
              <a:rPr lang="en-GB" sz="3200" i="1" dirty="0">
                <a:solidFill>
                  <a:srgbClr val="000000"/>
                </a:solidFill>
              </a:rPr>
              <a:t> t</a:t>
            </a:r>
            <a:endParaRPr lang="en-GB" sz="320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3104225" y="2198691"/>
          <a:ext cx="1594246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51" name="Formel" r:id="rId3" imgW="584200" imgH="177800" progId="Equation.3">
                  <p:embed/>
                </p:oleObj>
              </mc:Choice>
              <mc:Fallback>
                <p:oleObj name="Formel" r:id="rId3" imgW="584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225" y="2198691"/>
                        <a:ext cx="1594246" cy="447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818622" y="4114800"/>
            <a:ext cx="8612717" cy="1905000"/>
            <a:chOff x="624" y="1968"/>
            <a:chExt cx="5008" cy="1200"/>
          </a:xfrm>
        </p:grpSpPr>
        <p:sp>
          <p:nvSpPr>
            <p:cNvPr id="19463" name="Rectangle 16"/>
            <p:cNvSpPr>
              <a:spLocks noChangeArrowheads="1"/>
            </p:cNvSpPr>
            <p:nvPr/>
          </p:nvSpPr>
          <p:spPr bwMode="auto">
            <a:xfrm>
              <a:off x="624" y="1968"/>
              <a:ext cx="15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</a:rPr>
                <a:t>Aggregation Equation:</a:t>
              </a:r>
            </a:p>
          </p:txBody>
        </p:sp>
        <p:graphicFrame>
          <p:nvGraphicFramePr>
            <p:cNvPr id="19464" name="Object 3"/>
            <p:cNvGraphicFramePr>
              <a:graphicFrameLocks noChangeAspect="1"/>
            </p:cNvGraphicFramePr>
            <p:nvPr/>
          </p:nvGraphicFramePr>
          <p:xfrm>
            <a:off x="656" y="2304"/>
            <a:ext cx="4976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7452" name="Formel" r:id="rId5" imgW="3949700" imgH="685800" progId="Equation.3">
                    <p:embed/>
                  </p:oleObj>
                </mc:Choice>
                <mc:Fallback>
                  <p:oleObj name="Formel" r:id="rId5" imgW="39497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" y="2304"/>
                          <a:ext cx="4976" cy="86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3"/>
          <p:cNvSpPr txBox="1"/>
          <p:nvPr/>
        </p:nvSpPr>
        <p:spPr>
          <a:xfrm>
            <a:off x="1506316" y="620715"/>
            <a:ext cx="6640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Modeling the </a:t>
            </a:r>
            <a:r>
              <a:rPr lang="en-US" i="1" dirty="0" smtClean="0"/>
              <a:t>population</a:t>
            </a:r>
            <a:r>
              <a:rPr lang="en-US" dirty="0" smtClean="0"/>
              <a:t> of dust (10</a:t>
            </a:r>
            <a:r>
              <a:rPr lang="en-US" baseline="30000" dirty="0"/>
              <a:t>3</a:t>
            </a:r>
            <a:r>
              <a:rPr lang="en-US" baseline="30000" dirty="0" smtClean="0"/>
              <a:t>0</a:t>
            </a:r>
            <a:r>
              <a:rPr lang="en-US" dirty="0" smtClean="0"/>
              <a:t> particles!)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3116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How to model growth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727" y="1981200"/>
            <a:ext cx="932815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4677" y="44196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61881" y="4992690"/>
            <a:ext cx="91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400">
                <a:solidFill>
                  <a:schemeClr val="tx2"/>
                </a:solidFill>
              </a:rPr>
              <a:t>mass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9722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67507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5292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83077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40862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98647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6432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14217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720027" y="48006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215327" y="48006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793177" y="48006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371027" y="48006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12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344877" y="2209800"/>
            <a:ext cx="1073150" cy="838200"/>
            <a:chOff x="576" y="2784"/>
            <a:chExt cx="624" cy="528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76" y="2784"/>
              <a:ext cx="43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144"/>
                </a:cxn>
                <a:cxn ang="0">
                  <a:pos x="960" y="0"/>
                </a:cxn>
              </a:cxnLst>
              <a:rect l="0" t="0" r="r" b="b"/>
              <a:pathLst>
                <a:path w="960" h="528">
                  <a:moveTo>
                    <a:pt x="0" y="528"/>
                  </a:moveTo>
                  <a:cubicBezTo>
                    <a:pt x="112" y="380"/>
                    <a:pt x="224" y="232"/>
                    <a:pt x="384" y="144"/>
                  </a:cubicBezTo>
                  <a:cubicBezTo>
                    <a:pt x="544" y="56"/>
                    <a:pt x="752" y="28"/>
                    <a:pt x="96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93" y="2784"/>
              <a:ext cx="115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144"/>
                </a:cxn>
                <a:cxn ang="0">
                  <a:pos x="960" y="0"/>
                </a:cxn>
              </a:cxnLst>
              <a:rect l="0" t="0" r="r" b="b"/>
              <a:pathLst>
                <a:path w="960" h="528">
                  <a:moveTo>
                    <a:pt x="0" y="528"/>
                  </a:moveTo>
                  <a:cubicBezTo>
                    <a:pt x="112" y="380"/>
                    <a:pt x="224" y="232"/>
                    <a:pt x="384" y="144"/>
                  </a:cubicBezTo>
                  <a:cubicBezTo>
                    <a:pt x="544" y="56"/>
                    <a:pt x="752" y="28"/>
                    <a:pt x="96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008" y="2784"/>
              <a:ext cx="192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624" y="528"/>
                </a:cxn>
              </a:cxnLst>
              <a:rect l="0" t="0" r="r" b="b"/>
              <a:pathLst>
                <a:path w="624" h="528">
                  <a:moveTo>
                    <a:pt x="0" y="0"/>
                  </a:moveTo>
                  <a:cubicBezTo>
                    <a:pt x="188" y="28"/>
                    <a:pt x="376" y="56"/>
                    <a:pt x="480" y="144"/>
                  </a:cubicBezTo>
                  <a:cubicBezTo>
                    <a:pt x="584" y="232"/>
                    <a:pt x="604" y="380"/>
                    <a:pt x="624" y="528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14677" y="41910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14677" y="39624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14677" y="37338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14677" y="35052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92527" y="44196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92527" y="41910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170377" y="44196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592527" y="3962400"/>
            <a:ext cx="1733550" cy="685800"/>
            <a:chOff x="912" y="2928"/>
            <a:chExt cx="1008" cy="432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12" y="2928"/>
              <a:ext cx="336" cy="144"/>
            </a:xfrm>
            <a:prstGeom prst="rect">
              <a:avLst/>
            </a:prstGeom>
            <a:solidFill>
              <a:srgbClr val="C5080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584" y="3216"/>
              <a:ext cx="336" cy="144"/>
            </a:xfrm>
            <a:prstGeom prst="rect">
              <a:avLst/>
            </a:prstGeom>
            <a:solidFill>
              <a:srgbClr val="C5080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014677" y="3276600"/>
            <a:ext cx="1155700" cy="685800"/>
            <a:chOff x="576" y="2496"/>
            <a:chExt cx="672" cy="432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76" y="2496"/>
              <a:ext cx="336" cy="144"/>
            </a:xfrm>
            <a:prstGeom prst="rect">
              <a:avLst/>
            </a:prstGeom>
            <a:solidFill>
              <a:srgbClr val="C5080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912" y="2784"/>
              <a:ext cx="336" cy="144"/>
            </a:xfrm>
            <a:prstGeom prst="rect">
              <a:avLst/>
            </a:prstGeom>
            <a:solidFill>
              <a:srgbClr val="C5080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170377" y="41910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170377" y="39624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922727" y="2209800"/>
            <a:ext cx="2228850" cy="838200"/>
            <a:chOff x="1104" y="1824"/>
            <a:chExt cx="1296" cy="528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104" y="1824"/>
              <a:ext cx="720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144"/>
                </a:cxn>
                <a:cxn ang="0">
                  <a:pos x="960" y="0"/>
                </a:cxn>
              </a:cxnLst>
              <a:rect l="0" t="0" r="r" b="b"/>
              <a:pathLst>
                <a:path w="960" h="528">
                  <a:moveTo>
                    <a:pt x="0" y="528"/>
                  </a:moveTo>
                  <a:cubicBezTo>
                    <a:pt x="112" y="380"/>
                    <a:pt x="224" y="232"/>
                    <a:pt x="384" y="144"/>
                  </a:cubicBezTo>
                  <a:cubicBezTo>
                    <a:pt x="544" y="56"/>
                    <a:pt x="752" y="28"/>
                    <a:pt x="96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728" y="1824"/>
              <a:ext cx="115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384" y="144"/>
                </a:cxn>
                <a:cxn ang="0">
                  <a:pos x="960" y="0"/>
                </a:cxn>
              </a:cxnLst>
              <a:rect l="0" t="0" r="r" b="b"/>
              <a:pathLst>
                <a:path w="960" h="528">
                  <a:moveTo>
                    <a:pt x="0" y="528"/>
                  </a:moveTo>
                  <a:cubicBezTo>
                    <a:pt x="112" y="380"/>
                    <a:pt x="224" y="232"/>
                    <a:pt x="384" y="144"/>
                  </a:cubicBezTo>
                  <a:cubicBezTo>
                    <a:pt x="544" y="56"/>
                    <a:pt x="752" y="28"/>
                    <a:pt x="96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24" y="1824"/>
              <a:ext cx="576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624" y="528"/>
                </a:cxn>
              </a:cxnLst>
              <a:rect l="0" t="0" r="r" b="b"/>
              <a:pathLst>
                <a:path w="624" h="528">
                  <a:moveTo>
                    <a:pt x="0" y="0"/>
                  </a:moveTo>
                  <a:cubicBezTo>
                    <a:pt x="188" y="28"/>
                    <a:pt x="376" y="56"/>
                    <a:pt x="480" y="144"/>
                  </a:cubicBezTo>
                  <a:cubicBezTo>
                    <a:pt x="584" y="232"/>
                    <a:pt x="604" y="380"/>
                    <a:pt x="624" y="528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03927" y="4419600"/>
            <a:ext cx="577850" cy="228600"/>
          </a:xfrm>
          <a:prstGeom prst="rect">
            <a:avLst/>
          </a:prstGeom>
          <a:solidFill>
            <a:srgbClr val="C5080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511" name="Group 41"/>
          <p:cNvGrpSpPr>
            <a:grpSpLocks/>
          </p:cNvGrpSpPr>
          <p:nvPr/>
        </p:nvGrpSpPr>
        <p:grpSpPr bwMode="auto">
          <a:xfrm>
            <a:off x="1014677" y="4495803"/>
            <a:ext cx="7512050" cy="327025"/>
            <a:chOff x="576" y="3264"/>
            <a:chExt cx="4368" cy="206"/>
          </a:xfrm>
        </p:grpSpPr>
        <p:sp>
          <p:nvSpPr>
            <p:cNvPr id="20513" name="Line 42"/>
            <p:cNvSpPr>
              <a:spLocks noChangeShapeType="1"/>
            </p:cNvSpPr>
            <p:nvPr/>
          </p:nvSpPr>
          <p:spPr bwMode="auto">
            <a:xfrm>
              <a:off x="576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4" name="Line 43"/>
            <p:cNvSpPr>
              <a:spLocks noChangeShapeType="1"/>
            </p:cNvSpPr>
            <p:nvPr/>
          </p:nvSpPr>
          <p:spPr bwMode="auto">
            <a:xfrm>
              <a:off x="912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5" name="Line 44"/>
            <p:cNvSpPr>
              <a:spLocks noChangeShapeType="1"/>
            </p:cNvSpPr>
            <p:nvPr/>
          </p:nvSpPr>
          <p:spPr bwMode="auto">
            <a:xfrm>
              <a:off x="1248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6" name="Line 45"/>
            <p:cNvSpPr>
              <a:spLocks noChangeShapeType="1"/>
            </p:cNvSpPr>
            <p:nvPr/>
          </p:nvSpPr>
          <p:spPr bwMode="auto">
            <a:xfrm>
              <a:off x="2927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7" name="Line 46"/>
            <p:cNvSpPr>
              <a:spLocks noChangeShapeType="1"/>
            </p:cNvSpPr>
            <p:nvPr/>
          </p:nvSpPr>
          <p:spPr bwMode="auto">
            <a:xfrm>
              <a:off x="2592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8" name="Line 47"/>
            <p:cNvSpPr>
              <a:spLocks noChangeShapeType="1"/>
            </p:cNvSpPr>
            <p:nvPr/>
          </p:nvSpPr>
          <p:spPr bwMode="auto">
            <a:xfrm>
              <a:off x="1584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9" name="Line 48"/>
            <p:cNvSpPr>
              <a:spLocks noChangeShapeType="1"/>
            </p:cNvSpPr>
            <p:nvPr/>
          </p:nvSpPr>
          <p:spPr bwMode="auto">
            <a:xfrm>
              <a:off x="1920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0" name="Line 49"/>
            <p:cNvSpPr>
              <a:spLocks noChangeShapeType="1"/>
            </p:cNvSpPr>
            <p:nvPr/>
          </p:nvSpPr>
          <p:spPr bwMode="auto">
            <a:xfrm>
              <a:off x="2256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1" name="Line 50"/>
            <p:cNvSpPr>
              <a:spLocks noChangeShapeType="1"/>
            </p:cNvSpPr>
            <p:nvPr/>
          </p:nvSpPr>
          <p:spPr bwMode="auto">
            <a:xfrm>
              <a:off x="4607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2" name="Line 51"/>
            <p:cNvSpPr>
              <a:spLocks noChangeShapeType="1"/>
            </p:cNvSpPr>
            <p:nvPr/>
          </p:nvSpPr>
          <p:spPr bwMode="auto">
            <a:xfrm>
              <a:off x="4272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3" name="Line 52"/>
            <p:cNvSpPr>
              <a:spLocks noChangeShapeType="1"/>
            </p:cNvSpPr>
            <p:nvPr/>
          </p:nvSpPr>
          <p:spPr bwMode="auto">
            <a:xfrm>
              <a:off x="3936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4" name="Line 53"/>
            <p:cNvSpPr>
              <a:spLocks noChangeShapeType="1"/>
            </p:cNvSpPr>
            <p:nvPr/>
          </p:nvSpPr>
          <p:spPr bwMode="auto">
            <a:xfrm>
              <a:off x="3600" y="3264"/>
              <a:ext cx="0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5" name="Line 54"/>
            <p:cNvSpPr>
              <a:spLocks noChangeShapeType="1"/>
            </p:cNvSpPr>
            <p:nvPr/>
          </p:nvSpPr>
          <p:spPr bwMode="auto">
            <a:xfrm>
              <a:off x="3264" y="3264"/>
              <a:ext cx="1" cy="2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6" name="Line 55"/>
            <p:cNvSpPr>
              <a:spLocks noChangeShapeType="1"/>
            </p:cNvSpPr>
            <p:nvPr/>
          </p:nvSpPr>
          <p:spPr bwMode="auto">
            <a:xfrm flipV="1">
              <a:off x="576" y="3360"/>
              <a:ext cx="4368" cy="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" name="TextBox 3"/>
          <p:cNvSpPr txBox="1"/>
          <p:nvPr/>
        </p:nvSpPr>
        <p:spPr>
          <a:xfrm>
            <a:off x="1506316" y="620715"/>
            <a:ext cx="6640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Modeling the </a:t>
            </a:r>
            <a:r>
              <a:rPr lang="en-US" i="1" dirty="0" smtClean="0"/>
              <a:t>population</a:t>
            </a:r>
            <a:r>
              <a:rPr lang="en-US" dirty="0" smtClean="0"/>
              <a:t> of dust (10</a:t>
            </a:r>
            <a:r>
              <a:rPr lang="en-US" baseline="30000" dirty="0"/>
              <a:t>3</a:t>
            </a:r>
            <a:r>
              <a:rPr lang="en-US" baseline="30000" dirty="0" smtClean="0"/>
              <a:t>0</a:t>
            </a:r>
            <a:r>
              <a:rPr lang="en-US" dirty="0" smtClean="0"/>
              <a:t> particles!)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7835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Coagulation: What it is...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726239" y="2319263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726239" y="4047455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862142" y="2031231"/>
            <a:ext cx="0" cy="32403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502102" y="2145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27038" y="5559625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862142" y="5271591"/>
            <a:ext cx="77048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2014270" y="2607295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2014270" y="3615407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4174511" y="2895327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174511" y="3471391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38806" y="2895327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38806" y="3471391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Explosion 1 19"/>
          <p:cNvSpPr/>
          <p:nvPr/>
        </p:nvSpPr>
        <p:spPr bwMode="auto">
          <a:xfrm>
            <a:off x="4246518" y="3255367"/>
            <a:ext cx="432049" cy="432048"/>
          </a:xfrm>
          <a:prstGeom prst="irregularSeal1">
            <a:avLst/>
          </a:prstGeom>
          <a:solidFill>
            <a:srgbClr val="F1BB0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124289" y="4521838"/>
            <a:ext cx="352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hit             and         stick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68624" y="1052738"/>
            <a:ext cx="666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...if we look at a single pair of colliding particles: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072680" y="1858935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66252" y="4077072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598959" y="3515119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92961" y="2492896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249145" y="3515119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243145" y="2492896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370700" y="5884335"/>
            <a:ext cx="5180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Such aggregate-aggregate collisions</a:t>
            </a:r>
          </a:p>
          <a:p>
            <a:pPr algn="ctr"/>
            <a:r>
              <a:rPr lang="de-DE"/>
              <a:t>leads to „fluffy“ aggregates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216696" y="4365104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40633" y="1484784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232921" y="2060848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897216" y="2060848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592961" y="3861048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257257" y="3861048"/>
            <a:ext cx="576064" cy="576064"/>
          </a:xfrm>
          <a:prstGeom prst="ellipse">
            <a:avLst/>
          </a:prstGeom>
          <a:solidFill>
            <a:srgbClr val="904D0C"/>
          </a:solidFill>
          <a:ln w="9525" cap="flat" cmpd="sng" algn="ctr">
            <a:solidFill>
              <a:srgbClr val="904D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79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Simple model of growth</a:t>
            </a:r>
          </a:p>
        </p:txBody>
      </p:sp>
      <p:sp>
        <p:nvSpPr>
          <p:cNvPr id="26626" name="Textfeld 2"/>
          <p:cNvSpPr txBox="1">
            <a:spLocks noChangeArrowheads="1"/>
          </p:cNvSpPr>
          <p:nvPr/>
        </p:nvSpPr>
        <p:spPr bwMode="auto">
          <a:xfrm>
            <a:off x="3981319" y="6535740"/>
            <a:ext cx="2049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>
                <a:solidFill>
                  <a:srgbClr val="E9DDBC"/>
                </a:solidFill>
              </a:rPr>
              <a:t>Dullemond &amp; Dominik 2004</a:t>
            </a:r>
          </a:p>
        </p:txBody>
      </p:sp>
      <p:sp>
        <p:nvSpPr>
          <p:cNvPr id="26627" name="Textfeld 5"/>
          <p:cNvSpPr txBox="1">
            <a:spLocks noChangeArrowheads="1"/>
          </p:cNvSpPr>
          <p:nvPr/>
        </p:nvSpPr>
        <p:spPr bwMode="auto">
          <a:xfrm>
            <a:off x="2245377" y="692153"/>
            <a:ext cx="55218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solidFill>
                  <a:srgbClr val="000000"/>
                </a:solidFill>
              </a:rPr>
              <a:t>Relative velocities: BM + Settling + Turbulent stirring</a:t>
            </a:r>
          </a:p>
          <a:p>
            <a:pPr algn="ctr"/>
            <a:r>
              <a:rPr lang="de-DE" sz="1800">
                <a:solidFill>
                  <a:srgbClr val="000000"/>
                </a:solidFill>
              </a:rPr>
              <a:t>Collision model: Perfect sticking</a:t>
            </a:r>
          </a:p>
        </p:txBody>
      </p:sp>
      <p:pic>
        <p:nvPicPr>
          <p:cNvPr id="2" name="movie_exp8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6549" y="1433879"/>
            <a:ext cx="8095464" cy="48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0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Main problem: high velocities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0" name="Picture 2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19200"/>
            <a:ext cx="7711546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2228850" y="5562600"/>
            <a:ext cx="67691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4540250" y="5486400"/>
            <a:ext cx="2211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Particle size [meter]</a:t>
            </a:r>
          </a:p>
        </p:txBody>
      </p:sp>
      <p:cxnSp>
        <p:nvCxnSpPr>
          <p:cNvPr id="32773" name="Straight Connector 10"/>
          <p:cNvCxnSpPr>
            <a:cxnSpLocks noChangeShapeType="1"/>
          </p:cNvCxnSpPr>
          <p:nvPr/>
        </p:nvCxnSpPr>
        <p:spPr bwMode="auto">
          <a:xfrm rot="10800000" flipV="1">
            <a:off x="6521450" y="1676400"/>
            <a:ext cx="6604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1" name="TextBox 12"/>
          <p:cNvSpPr txBox="1">
            <a:spLocks noChangeArrowheads="1"/>
          </p:cNvSpPr>
          <p:nvPr/>
        </p:nvSpPr>
        <p:spPr bwMode="auto">
          <a:xfrm>
            <a:off x="7181850" y="1447802"/>
            <a:ext cx="13265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m/s =</a:t>
            </a:r>
          </a:p>
          <a:p>
            <a:pPr>
              <a:defRPr/>
            </a:pP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 km/h !!</a:t>
            </a:r>
          </a:p>
        </p:txBody>
      </p:sp>
    </p:spTree>
    <p:extLst>
      <p:ext uri="{BB962C8B-B14F-4D97-AF65-F5344CB8AC3E}">
        <p14:creationId xmlns:p14="http://schemas.microsoft.com/office/powerpoint/2010/main" val="334882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403350" y="990600"/>
            <a:ext cx="7429500" cy="518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Dust coagulation+fragmentation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9451" y="6248400"/>
            <a:ext cx="33321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Birnstiel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Dullemond</a:t>
            </a:r>
            <a:r>
              <a:rPr lang="en-US" sz="1600" dirty="0" smtClean="0">
                <a:solidFill>
                  <a:srgbClr val="000000"/>
                </a:solidFill>
              </a:rPr>
              <a:t> &amp; </a:t>
            </a:r>
            <a:r>
              <a:rPr lang="en-US" sz="1600" dirty="0" err="1" smtClean="0">
                <a:solidFill>
                  <a:srgbClr val="000000"/>
                </a:solidFill>
              </a:rPr>
              <a:t>Ormel</a:t>
            </a:r>
            <a:r>
              <a:rPr lang="en-US" sz="1600" dirty="0" smtClean="0">
                <a:solidFill>
                  <a:srgbClr val="000000"/>
                </a:solidFill>
              </a:rPr>
              <a:t> 2010</a:t>
            </a:r>
          </a:p>
        </p:txBody>
      </p:sp>
      <p:pic>
        <p:nvPicPr>
          <p:cNvPr id="56325" name="Birnstiel_Equil_Trimmed.mov" descr="/Users/cornelisdullemond/science/papers/talks/2010/Heidelberg_W3/Birnstiel_Equil_Trimmed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990600"/>
            <a:ext cx="693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88658" y="5802314"/>
            <a:ext cx="17238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Grain size [cm]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733550" y="5368925"/>
            <a:ext cx="67691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498" y="5421313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7093" y="54102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8293" y="5410200"/>
            <a:ext cx="5650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290447" y="2992506"/>
            <a:ext cx="4267200" cy="7205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301" y="508635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2543" y="39624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6301" y="28956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6301" y="17526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-2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153146" y="3333234"/>
            <a:ext cx="13964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</a:t>
            </a:r>
            <a:r>
              <a:rPr lang="en-US" sz="1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dust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[g/cm</a:t>
            </a:r>
            <a:r>
              <a:rPr lang="en-US" sz="18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2870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0" fill="hold"/>
                                        <p:tgtEl>
                                          <p:spTgt spid="56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6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6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5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403350" y="990600"/>
            <a:ext cx="7429500" cy="518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Dust coagulation+fragmentation model</a:t>
            </a:r>
          </a:p>
        </p:txBody>
      </p:sp>
      <p:pic>
        <p:nvPicPr>
          <p:cNvPr id="34820" name="Picture 4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3" y="990600"/>
            <a:ext cx="6944519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2997599" y="2659063"/>
            <a:ext cx="3688953" cy="2303462"/>
          </a:xfrm>
          <a:custGeom>
            <a:avLst/>
            <a:gdLst>
              <a:gd name="connsiteX0" fmla="*/ 0 w 3841339"/>
              <a:gd name="connsiteY0" fmla="*/ 1256216 h 2266046"/>
              <a:gd name="connsiteX1" fmla="*/ 2831556 w 3841339"/>
              <a:gd name="connsiteY1" fmla="*/ 131868 h 2266046"/>
              <a:gd name="connsiteX2" fmla="*/ 3404113 w 3841339"/>
              <a:gd name="connsiteY2" fmla="*/ 2047423 h 2266046"/>
              <a:gd name="connsiteX3" fmla="*/ 208203 w 3841339"/>
              <a:gd name="connsiteY3" fmla="*/ 1443607 h 2266046"/>
              <a:gd name="connsiteX0" fmla="*/ 172797 w 3633136"/>
              <a:gd name="connsiteY0" fmla="*/ 1002216 h 2316846"/>
              <a:gd name="connsiteX1" fmla="*/ 2623353 w 3633136"/>
              <a:gd name="connsiteY1" fmla="*/ 182668 h 2316846"/>
              <a:gd name="connsiteX2" fmla="*/ 3195910 w 3633136"/>
              <a:gd name="connsiteY2" fmla="*/ 2098223 h 2316846"/>
              <a:gd name="connsiteX3" fmla="*/ 0 w 3633136"/>
              <a:gd name="connsiteY3" fmla="*/ 1494407 h 2316846"/>
              <a:gd name="connsiteX0" fmla="*/ 172797 w 3633136"/>
              <a:gd name="connsiteY0" fmla="*/ 1002216 h 2316846"/>
              <a:gd name="connsiteX1" fmla="*/ 2623353 w 3633136"/>
              <a:gd name="connsiteY1" fmla="*/ 182668 h 2316846"/>
              <a:gd name="connsiteX2" fmla="*/ 3195910 w 3633136"/>
              <a:gd name="connsiteY2" fmla="*/ 2098223 h 2316846"/>
              <a:gd name="connsiteX3" fmla="*/ 0 w 3633136"/>
              <a:gd name="connsiteY3" fmla="*/ 1494407 h 2316846"/>
              <a:gd name="connsiteX0" fmla="*/ 172797 w 3633136"/>
              <a:gd name="connsiteY0" fmla="*/ 1002216 h 2455654"/>
              <a:gd name="connsiteX1" fmla="*/ 2623353 w 3633136"/>
              <a:gd name="connsiteY1" fmla="*/ 182668 h 2455654"/>
              <a:gd name="connsiteX2" fmla="*/ 3195910 w 3633136"/>
              <a:gd name="connsiteY2" fmla="*/ 2098223 h 2455654"/>
              <a:gd name="connsiteX3" fmla="*/ 0 w 3633136"/>
              <a:gd name="connsiteY3" fmla="*/ 1494407 h 2455654"/>
              <a:gd name="connsiteX0" fmla="*/ 20397 w 3455335"/>
              <a:gd name="connsiteY0" fmla="*/ 1002216 h 2303254"/>
              <a:gd name="connsiteX1" fmla="*/ 2470953 w 3455335"/>
              <a:gd name="connsiteY1" fmla="*/ 182668 h 2303254"/>
              <a:gd name="connsiteX2" fmla="*/ 3043510 w 3455335"/>
              <a:gd name="connsiteY2" fmla="*/ 2098223 h 2303254"/>
              <a:gd name="connsiteX3" fmla="*/ 0 w 3455335"/>
              <a:gd name="connsiteY3" fmla="*/ 1342007 h 2303254"/>
              <a:gd name="connsiteX0" fmla="*/ 20397 w 3074335"/>
              <a:gd name="connsiteY0" fmla="*/ 1002216 h 2303254"/>
              <a:gd name="connsiteX1" fmla="*/ 2470953 w 3074335"/>
              <a:gd name="connsiteY1" fmla="*/ 182668 h 2303254"/>
              <a:gd name="connsiteX2" fmla="*/ 2662510 w 3074335"/>
              <a:gd name="connsiteY2" fmla="*/ 2098223 h 2303254"/>
              <a:gd name="connsiteX3" fmla="*/ 0 w 3074335"/>
              <a:gd name="connsiteY3" fmla="*/ 1342007 h 2303254"/>
              <a:gd name="connsiteX0" fmla="*/ 20397 w 3518381"/>
              <a:gd name="connsiteY0" fmla="*/ 1002216 h 2303254"/>
              <a:gd name="connsiteX1" fmla="*/ 2470953 w 3518381"/>
              <a:gd name="connsiteY1" fmla="*/ 182668 h 2303254"/>
              <a:gd name="connsiteX2" fmla="*/ 2662510 w 3518381"/>
              <a:gd name="connsiteY2" fmla="*/ 2098223 h 2303254"/>
              <a:gd name="connsiteX3" fmla="*/ 0 w 3518381"/>
              <a:gd name="connsiteY3" fmla="*/ 1342007 h 2303254"/>
              <a:gd name="connsiteX0" fmla="*/ 20397 w 3518381"/>
              <a:gd name="connsiteY0" fmla="*/ 1002216 h 2303254"/>
              <a:gd name="connsiteX1" fmla="*/ 2470953 w 3518381"/>
              <a:gd name="connsiteY1" fmla="*/ 182668 h 2303254"/>
              <a:gd name="connsiteX2" fmla="*/ 2662510 w 3518381"/>
              <a:gd name="connsiteY2" fmla="*/ 2098223 h 2303254"/>
              <a:gd name="connsiteX3" fmla="*/ 0 w 3518381"/>
              <a:gd name="connsiteY3" fmla="*/ 1342007 h 23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381" h="2303254">
                <a:moveTo>
                  <a:pt x="20397" y="1002216"/>
                </a:moveTo>
                <a:cubicBezTo>
                  <a:pt x="181505" y="43281"/>
                  <a:pt x="2030601" y="0"/>
                  <a:pt x="2470953" y="182668"/>
                </a:cubicBezTo>
                <a:cubicBezTo>
                  <a:pt x="3375749" y="568777"/>
                  <a:pt x="3518381" y="1497250"/>
                  <a:pt x="2662510" y="2098223"/>
                </a:cubicBezTo>
                <a:cubicBezTo>
                  <a:pt x="2250685" y="2291446"/>
                  <a:pt x="116072" y="2303254"/>
                  <a:pt x="0" y="1342007"/>
                </a:cubicBezTo>
              </a:path>
            </a:pathLst>
          </a:custGeom>
          <a:noFill/>
          <a:ln w="50800" cap="flat" cmpd="sng" algn="ctr">
            <a:solidFill>
              <a:srgbClr val="42A91E"/>
            </a:solidFill>
            <a:prstDash val="solid"/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 rot="16200000">
            <a:off x="290447" y="2992506"/>
            <a:ext cx="4267200" cy="7205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6301" y="508635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2543" y="39624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6301" y="28956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6301" y="17526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-2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153146" y="3333234"/>
            <a:ext cx="13964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</a:t>
            </a:r>
            <a:r>
              <a:rPr lang="en-US" sz="1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dust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[g/cm</a:t>
            </a:r>
            <a:r>
              <a:rPr lang="en-US" sz="18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8658" y="5802314"/>
            <a:ext cx="17238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Grain size [cm]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733550" y="5368925"/>
            <a:ext cx="67691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1498" y="5421313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7093" y="5410200"/>
            <a:ext cx="621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8293" y="5410200"/>
            <a:ext cx="5650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3219451" y="6248400"/>
            <a:ext cx="33321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Birnstiel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Dullemond</a:t>
            </a:r>
            <a:r>
              <a:rPr lang="en-US" sz="1600" dirty="0" smtClean="0">
                <a:solidFill>
                  <a:srgbClr val="000000"/>
                </a:solidFill>
              </a:rPr>
              <a:t> &amp; </a:t>
            </a:r>
            <a:r>
              <a:rPr lang="en-US" sz="1600" dirty="0" err="1" smtClean="0">
                <a:solidFill>
                  <a:srgbClr val="000000"/>
                </a:solidFill>
              </a:rPr>
              <a:t>Ormel</a:t>
            </a:r>
            <a:r>
              <a:rPr lang="en-US" sz="1600" dirty="0" smtClean="0">
                <a:solidFill>
                  <a:srgbClr val="00000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19614490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Meter-size barrier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155700" y="1371600"/>
            <a:ext cx="84201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1522016" y="4391025"/>
            <a:ext cx="7806134" cy="493566"/>
            <a:chOff x="570" y="2910"/>
            <a:chExt cx="3414" cy="326"/>
          </a:xfrm>
        </p:grpSpPr>
        <p:sp>
          <p:nvSpPr>
            <p:cNvPr id="45084" name="Line 5"/>
            <p:cNvSpPr>
              <a:spLocks noChangeShapeType="1"/>
            </p:cNvSpPr>
            <p:nvPr/>
          </p:nvSpPr>
          <p:spPr bwMode="auto">
            <a:xfrm>
              <a:off x="570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5" name="Line 6"/>
            <p:cNvSpPr>
              <a:spLocks noChangeShapeType="1"/>
            </p:cNvSpPr>
            <p:nvPr/>
          </p:nvSpPr>
          <p:spPr bwMode="auto">
            <a:xfrm>
              <a:off x="878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6" name="Line 7"/>
            <p:cNvSpPr>
              <a:spLocks noChangeShapeType="1"/>
            </p:cNvSpPr>
            <p:nvPr/>
          </p:nvSpPr>
          <p:spPr bwMode="auto">
            <a:xfrm>
              <a:off x="1186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7" name="Line 8"/>
            <p:cNvSpPr>
              <a:spLocks noChangeShapeType="1"/>
            </p:cNvSpPr>
            <p:nvPr/>
          </p:nvSpPr>
          <p:spPr bwMode="auto">
            <a:xfrm>
              <a:off x="1804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8" name="Line 9"/>
            <p:cNvSpPr>
              <a:spLocks noChangeShapeType="1"/>
            </p:cNvSpPr>
            <p:nvPr/>
          </p:nvSpPr>
          <p:spPr bwMode="auto">
            <a:xfrm>
              <a:off x="3038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9" name="Line 10"/>
            <p:cNvSpPr>
              <a:spLocks noChangeShapeType="1"/>
            </p:cNvSpPr>
            <p:nvPr/>
          </p:nvSpPr>
          <p:spPr bwMode="auto">
            <a:xfrm>
              <a:off x="2729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0" name="Line 11"/>
            <p:cNvSpPr>
              <a:spLocks noChangeShapeType="1"/>
            </p:cNvSpPr>
            <p:nvPr/>
          </p:nvSpPr>
          <p:spPr bwMode="auto">
            <a:xfrm>
              <a:off x="1496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1" name="Line 12"/>
            <p:cNvSpPr>
              <a:spLocks noChangeShapeType="1"/>
            </p:cNvSpPr>
            <p:nvPr/>
          </p:nvSpPr>
          <p:spPr bwMode="auto">
            <a:xfrm>
              <a:off x="2113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2" name="Line 13"/>
            <p:cNvSpPr>
              <a:spLocks noChangeShapeType="1"/>
            </p:cNvSpPr>
            <p:nvPr/>
          </p:nvSpPr>
          <p:spPr bwMode="auto">
            <a:xfrm>
              <a:off x="2421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3" name="Line 14"/>
            <p:cNvSpPr>
              <a:spLocks noChangeShapeType="1"/>
            </p:cNvSpPr>
            <p:nvPr/>
          </p:nvSpPr>
          <p:spPr bwMode="auto">
            <a:xfrm>
              <a:off x="3964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4" name="Line 15"/>
            <p:cNvSpPr>
              <a:spLocks noChangeShapeType="1"/>
            </p:cNvSpPr>
            <p:nvPr/>
          </p:nvSpPr>
          <p:spPr bwMode="auto">
            <a:xfrm>
              <a:off x="3656" y="2910"/>
              <a:ext cx="0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5" name="Line 16"/>
            <p:cNvSpPr>
              <a:spLocks noChangeShapeType="1"/>
            </p:cNvSpPr>
            <p:nvPr/>
          </p:nvSpPr>
          <p:spPr bwMode="auto">
            <a:xfrm>
              <a:off x="3347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570" y="2966"/>
              <a:ext cx="3414" cy="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7" name="Text Box 18"/>
            <p:cNvSpPr txBox="1">
              <a:spLocks noChangeArrowheads="1"/>
            </p:cNvSpPr>
            <p:nvPr/>
          </p:nvSpPr>
          <p:spPr bwMode="auto">
            <a:xfrm>
              <a:off x="692" y="3033"/>
              <a:ext cx="19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</a:t>
              </a:r>
              <a:r>
                <a:rPr lang="en-GB" sz="1800">
                  <a:solidFill>
                    <a:schemeClr val="tx2"/>
                  </a:solidFill>
                  <a:latin typeface="Symbol" charset="0"/>
                  <a:cs typeface="Symbol" charset="0"/>
                </a:rPr>
                <a:t>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</a:p>
          </p:txBody>
        </p:sp>
        <p:sp>
          <p:nvSpPr>
            <p:cNvPr id="45098" name="Text Box 19"/>
            <p:cNvSpPr txBox="1">
              <a:spLocks noChangeArrowheads="1"/>
            </p:cNvSpPr>
            <p:nvPr/>
          </p:nvSpPr>
          <p:spPr bwMode="auto">
            <a:xfrm>
              <a:off x="1626" y="3053"/>
              <a:ext cx="2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1m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  <p:sp>
          <p:nvSpPr>
            <p:cNvPr id="45099" name="Text Box 20"/>
            <p:cNvSpPr txBox="1">
              <a:spLocks noChangeArrowheads="1"/>
            </p:cNvSpPr>
            <p:nvPr/>
          </p:nvSpPr>
          <p:spPr bwMode="auto">
            <a:xfrm>
              <a:off x="2640" y="3053"/>
              <a:ext cx="1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  <p:sp>
          <p:nvSpPr>
            <p:cNvPr id="45100" name="Text Box 21"/>
            <p:cNvSpPr txBox="1">
              <a:spLocks noChangeArrowheads="1"/>
            </p:cNvSpPr>
            <p:nvPr/>
          </p:nvSpPr>
          <p:spPr bwMode="auto">
            <a:xfrm>
              <a:off x="3522" y="3044"/>
              <a:ext cx="19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1k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</p:grpSp>
      <p:grpSp>
        <p:nvGrpSpPr>
          <p:cNvPr id="45060" name="Group 22"/>
          <p:cNvGrpSpPr>
            <a:grpSpLocks/>
          </p:cNvGrpSpPr>
          <p:nvPr/>
        </p:nvGrpSpPr>
        <p:grpSpPr bwMode="auto">
          <a:xfrm>
            <a:off x="8346149" y="5029203"/>
            <a:ext cx="1064551" cy="879475"/>
            <a:chOff x="3473" y="3072"/>
            <a:chExt cx="843" cy="822"/>
          </a:xfrm>
        </p:grpSpPr>
        <p:pic>
          <p:nvPicPr>
            <p:cNvPr id="4508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3295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3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3072"/>
              <a:ext cx="61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05400"/>
            <a:ext cx="825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6" descr="chondr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54" y="5105403"/>
            <a:ext cx="69479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27"/>
          <p:cNvSpPr txBox="1">
            <a:spLocks noChangeArrowheads="1"/>
          </p:cNvSpPr>
          <p:nvPr/>
        </p:nvSpPr>
        <p:spPr bwMode="auto">
          <a:xfrm>
            <a:off x="2053432" y="1524001"/>
            <a:ext cx="6069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</a:rPr>
              <a:t>Growth from </a:t>
            </a:r>
            <a:r>
              <a:rPr lang="ja-JP" altLang="en-GB" sz="2000" b="1">
                <a:solidFill>
                  <a:schemeClr val="tx2"/>
                </a:solidFill>
              </a:rPr>
              <a:t>‘</a:t>
            </a:r>
            <a:r>
              <a:rPr lang="en-GB" altLang="ja-JP" sz="2000" b="1">
                <a:solidFill>
                  <a:schemeClr val="tx2"/>
                </a:solidFill>
              </a:rPr>
              <a:t>dust</a:t>
            </a:r>
            <a:r>
              <a:rPr lang="ja-JP" altLang="en-GB" sz="2000" b="1">
                <a:solidFill>
                  <a:schemeClr val="tx2"/>
                </a:solidFill>
              </a:rPr>
              <a:t>’</a:t>
            </a:r>
            <a:r>
              <a:rPr lang="en-GB" altLang="ja-JP" sz="2000" b="1">
                <a:solidFill>
                  <a:schemeClr val="tx2"/>
                </a:solidFill>
              </a:rPr>
              <a:t> to planetary building blocks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45064" name="Text Box 28"/>
          <p:cNvSpPr txBox="1">
            <a:spLocks noChangeArrowheads="1"/>
          </p:cNvSpPr>
          <p:nvPr/>
        </p:nvSpPr>
        <p:spPr bwMode="auto">
          <a:xfrm>
            <a:off x="1143005" y="3609976"/>
            <a:ext cx="10400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Brownian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motion</a:t>
            </a:r>
          </a:p>
        </p:txBody>
      </p:sp>
      <p:sp>
        <p:nvSpPr>
          <p:cNvPr id="45065" name="Text Box 29"/>
          <p:cNvSpPr txBox="1">
            <a:spLocks noChangeArrowheads="1"/>
          </p:cNvSpPr>
          <p:nvPr/>
        </p:nvSpPr>
        <p:spPr bwMode="auto">
          <a:xfrm>
            <a:off x="2423630" y="3609976"/>
            <a:ext cx="11616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Differential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settling</a:t>
            </a:r>
          </a:p>
        </p:txBody>
      </p:sp>
      <p:sp>
        <p:nvSpPr>
          <p:cNvPr id="45066" name="Text Box 30"/>
          <p:cNvSpPr txBox="1">
            <a:spLocks noChangeArrowheads="1"/>
          </p:cNvSpPr>
          <p:nvPr/>
        </p:nvSpPr>
        <p:spPr bwMode="auto">
          <a:xfrm>
            <a:off x="5615262" y="3733800"/>
            <a:ext cx="1203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Turbulence</a:t>
            </a:r>
          </a:p>
        </p:txBody>
      </p:sp>
      <p:grpSp>
        <p:nvGrpSpPr>
          <p:cNvPr id="45067" name="Group 31"/>
          <p:cNvGrpSpPr>
            <a:grpSpLocks/>
          </p:cNvGrpSpPr>
          <p:nvPr/>
        </p:nvGrpSpPr>
        <p:grpSpPr bwMode="auto">
          <a:xfrm>
            <a:off x="1238250" y="3092455"/>
            <a:ext cx="4457700" cy="338138"/>
            <a:chOff x="720" y="1948"/>
            <a:chExt cx="2592" cy="213"/>
          </a:xfrm>
        </p:grpSpPr>
        <p:sp>
          <p:nvSpPr>
            <p:cNvPr id="45080" name="Line 32"/>
            <p:cNvSpPr>
              <a:spLocks noChangeShapeType="1"/>
            </p:cNvSpPr>
            <p:nvPr/>
          </p:nvSpPr>
          <p:spPr bwMode="auto">
            <a:xfrm>
              <a:off x="720" y="2160"/>
              <a:ext cx="259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1" name="Text Box 33"/>
            <p:cNvSpPr txBox="1">
              <a:spLocks noChangeArrowheads="1"/>
            </p:cNvSpPr>
            <p:nvPr/>
          </p:nvSpPr>
          <p:spPr bwMode="auto">
            <a:xfrm>
              <a:off x="2000" y="1948"/>
              <a:ext cx="7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Aggregation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487853" y="1949450"/>
            <a:ext cx="1792021" cy="2622550"/>
            <a:chOff x="3174" y="1180"/>
            <a:chExt cx="1042" cy="1652"/>
          </a:xfrm>
        </p:grpSpPr>
        <p:sp>
          <p:nvSpPr>
            <p:cNvPr id="886819" name="Rectangle 35"/>
            <p:cNvSpPr>
              <a:spLocks noChangeArrowheads="1"/>
            </p:cNvSpPr>
            <p:nvPr/>
          </p:nvSpPr>
          <p:spPr bwMode="auto">
            <a:xfrm>
              <a:off x="3312" y="1509"/>
              <a:ext cx="816" cy="1323"/>
            </a:xfrm>
            <a:prstGeom prst="rect">
              <a:avLst/>
            </a:prstGeom>
            <a:solidFill>
              <a:srgbClr val="FF9200">
                <a:alpha val="61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79" name="Text Box 36"/>
            <p:cNvSpPr txBox="1">
              <a:spLocks noChangeArrowheads="1"/>
            </p:cNvSpPr>
            <p:nvPr/>
          </p:nvSpPr>
          <p:spPr bwMode="auto">
            <a:xfrm>
              <a:off x="3174" y="1180"/>
              <a:ext cx="104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rgbClr val="CB7A00"/>
                  </a:solidFill>
                </a:rPr>
                <a:t>Meter-size barrier</a:t>
              </a:r>
            </a:p>
          </p:txBody>
        </p:sp>
      </p:grpSp>
      <p:grpSp>
        <p:nvGrpSpPr>
          <p:cNvPr id="45069" name="Group 37"/>
          <p:cNvGrpSpPr>
            <a:grpSpLocks/>
          </p:cNvGrpSpPr>
          <p:nvPr/>
        </p:nvGrpSpPr>
        <p:grpSpPr bwMode="auto">
          <a:xfrm>
            <a:off x="7099300" y="3124205"/>
            <a:ext cx="2146300" cy="338138"/>
            <a:chOff x="4128" y="1968"/>
            <a:chExt cx="1248" cy="213"/>
          </a:xfrm>
        </p:grpSpPr>
        <p:sp>
          <p:nvSpPr>
            <p:cNvPr id="45076" name="Text Box 38"/>
            <p:cNvSpPr txBox="1">
              <a:spLocks noChangeArrowheads="1"/>
            </p:cNvSpPr>
            <p:nvPr/>
          </p:nvSpPr>
          <p:spPr bwMode="auto">
            <a:xfrm>
              <a:off x="4265" y="1968"/>
              <a:ext cx="10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Sweep-up growth</a:t>
              </a:r>
            </a:p>
          </p:txBody>
        </p:sp>
        <p:sp>
          <p:nvSpPr>
            <p:cNvPr id="45077" name="Line 39"/>
            <p:cNvSpPr>
              <a:spLocks noChangeShapeType="1"/>
            </p:cNvSpPr>
            <p:nvPr/>
          </p:nvSpPr>
          <p:spPr bwMode="auto">
            <a:xfrm>
              <a:off x="4128" y="2160"/>
              <a:ext cx="124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5070" name="Group 40"/>
          <p:cNvGrpSpPr>
            <a:grpSpLocks/>
          </p:cNvGrpSpPr>
          <p:nvPr/>
        </p:nvGrpSpPr>
        <p:grpSpPr bwMode="auto">
          <a:xfrm>
            <a:off x="5670154" y="3124205"/>
            <a:ext cx="1508258" cy="338138"/>
            <a:chOff x="3297" y="1968"/>
            <a:chExt cx="877" cy="213"/>
          </a:xfrm>
        </p:grpSpPr>
        <p:sp>
          <p:nvSpPr>
            <p:cNvPr id="45074" name="Line 41"/>
            <p:cNvSpPr>
              <a:spLocks noChangeShapeType="1"/>
            </p:cNvSpPr>
            <p:nvPr/>
          </p:nvSpPr>
          <p:spPr bwMode="auto">
            <a:xfrm>
              <a:off x="3312" y="2160"/>
              <a:ext cx="81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5" name="Text Box 42"/>
            <p:cNvSpPr txBox="1">
              <a:spLocks noChangeArrowheads="1"/>
            </p:cNvSpPr>
            <p:nvPr/>
          </p:nvSpPr>
          <p:spPr bwMode="auto">
            <a:xfrm>
              <a:off x="3297" y="1968"/>
              <a:ext cx="8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Fragmentation</a:t>
              </a:r>
            </a:p>
          </p:txBody>
        </p:sp>
      </p:grpSp>
      <p:grpSp>
        <p:nvGrpSpPr>
          <p:cNvPr id="45071" name="Group 43"/>
          <p:cNvGrpSpPr>
            <a:grpSpLocks/>
          </p:cNvGrpSpPr>
          <p:nvPr/>
        </p:nvGrpSpPr>
        <p:grpSpPr bwMode="auto">
          <a:xfrm>
            <a:off x="5591046" y="2667004"/>
            <a:ext cx="1678517" cy="338138"/>
            <a:chOff x="3251" y="1680"/>
            <a:chExt cx="976" cy="213"/>
          </a:xfrm>
        </p:grpSpPr>
        <p:sp>
          <p:nvSpPr>
            <p:cNvPr id="45072" name="Text Box 44"/>
            <p:cNvSpPr txBox="1">
              <a:spLocks noChangeArrowheads="1"/>
            </p:cNvSpPr>
            <p:nvPr/>
          </p:nvSpPr>
          <p:spPr bwMode="auto">
            <a:xfrm>
              <a:off x="3251" y="1680"/>
              <a:ext cx="9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Rapid radial drift</a:t>
              </a:r>
            </a:p>
          </p:txBody>
        </p:sp>
        <p:sp>
          <p:nvSpPr>
            <p:cNvPr id="45073" name="Line 45"/>
            <p:cNvSpPr>
              <a:spLocks noChangeShapeType="1"/>
            </p:cNvSpPr>
            <p:nvPr/>
          </p:nvSpPr>
          <p:spPr bwMode="auto">
            <a:xfrm>
              <a:off x="3312" y="1872"/>
              <a:ext cx="81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6803072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More barriers...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155700" y="1371600"/>
            <a:ext cx="84201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1522016" y="4391025"/>
            <a:ext cx="7806134" cy="493566"/>
            <a:chOff x="570" y="2910"/>
            <a:chExt cx="3414" cy="326"/>
          </a:xfrm>
        </p:grpSpPr>
        <p:sp>
          <p:nvSpPr>
            <p:cNvPr id="52262" name="Line 5"/>
            <p:cNvSpPr>
              <a:spLocks noChangeShapeType="1"/>
            </p:cNvSpPr>
            <p:nvPr/>
          </p:nvSpPr>
          <p:spPr bwMode="auto">
            <a:xfrm>
              <a:off x="570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3" name="Line 6"/>
            <p:cNvSpPr>
              <a:spLocks noChangeShapeType="1"/>
            </p:cNvSpPr>
            <p:nvPr/>
          </p:nvSpPr>
          <p:spPr bwMode="auto">
            <a:xfrm>
              <a:off x="878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4" name="Line 7"/>
            <p:cNvSpPr>
              <a:spLocks noChangeShapeType="1"/>
            </p:cNvSpPr>
            <p:nvPr/>
          </p:nvSpPr>
          <p:spPr bwMode="auto">
            <a:xfrm>
              <a:off x="1186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5" name="Line 8"/>
            <p:cNvSpPr>
              <a:spLocks noChangeShapeType="1"/>
            </p:cNvSpPr>
            <p:nvPr/>
          </p:nvSpPr>
          <p:spPr bwMode="auto">
            <a:xfrm>
              <a:off x="1804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6" name="Line 9"/>
            <p:cNvSpPr>
              <a:spLocks noChangeShapeType="1"/>
            </p:cNvSpPr>
            <p:nvPr/>
          </p:nvSpPr>
          <p:spPr bwMode="auto">
            <a:xfrm>
              <a:off x="3038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7" name="Line 10"/>
            <p:cNvSpPr>
              <a:spLocks noChangeShapeType="1"/>
            </p:cNvSpPr>
            <p:nvPr/>
          </p:nvSpPr>
          <p:spPr bwMode="auto">
            <a:xfrm>
              <a:off x="2729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8" name="Line 11"/>
            <p:cNvSpPr>
              <a:spLocks noChangeShapeType="1"/>
            </p:cNvSpPr>
            <p:nvPr/>
          </p:nvSpPr>
          <p:spPr bwMode="auto">
            <a:xfrm>
              <a:off x="1496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9" name="Line 12"/>
            <p:cNvSpPr>
              <a:spLocks noChangeShapeType="1"/>
            </p:cNvSpPr>
            <p:nvPr/>
          </p:nvSpPr>
          <p:spPr bwMode="auto">
            <a:xfrm>
              <a:off x="2113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0" name="Line 13"/>
            <p:cNvSpPr>
              <a:spLocks noChangeShapeType="1"/>
            </p:cNvSpPr>
            <p:nvPr/>
          </p:nvSpPr>
          <p:spPr bwMode="auto">
            <a:xfrm>
              <a:off x="2421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1" name="Line 14"/>
            <p:cNvSpPr>
              <a:spLocks noChangeShapeType="1"/>
            </p:cNvSpPr>
            <p:nvPr/>
          </p:nvSpPr>
          <p:spPr bwMode="auto">
            <a:xfrm>
              <a:off x="3964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2" name="Line 15"/>
            <p:cNvSpPr>
              <a:spLocks noChangeShapeType="1"/>
            </p:cNvSpPr>
            <p:nvPr/>
          </p:nvSpPr>
          <p:spPr bwMode="auto">
            <a:xfrm>
              <a:off x="3656" y="2910"/>
              <a:ext cx="0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3" name="Line 16"/>
            <p:cNvSpPr>
              <a:spLocks noChangeShapeType="1"/>
            </p:cNvSpPr>
            <p:nvPr/>
          </p:nvSpPr>
          <p:spPr bwMode="auto">
            <a:xfrm>
              <a:off x="3347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4" name="Line 17"/>
            <p:cNvSpPr>
              <a:spLocks noChangeShapeType="1"/>
            </p:cNvSpPr>
            <p:nvPr/>
          </p:nvSpPr>
          <p:spPr bwMode="auto">
            <a:xfrm>
              <a:off x="570" y="2966"/>
              <a:ext cx="3414" cy="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5" name="Text Box 18"/>
            <p:cNvSpPr txBox="1">
              <a:spLocks noChangeArrowheads="1"/>
            </p:cNvSpPr>
            <p:nvPr/>
          </p:nvSpPr>
          <p:spPr bwMode="auto">
            <a:xfrm>
              <a:off x="692" y="3033"/>
              <a:ext cx="19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</a:t>
              </a:r>
              <a:r>
                <a:rPr lang="en-GB" sz="1800">
                  <a:solidFill>
                    <a:schemeClr val="tx2"/>
                  </a:solidFill>
                  <a:latin typeface="Symbol" charset="0"/>
                  <a:cs typeface="Symbol" charset="0"/>
                </a:rPr>
                <a:t>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</a:p>
          </p:txBody>
        </p:sp>
        <p:sp>
          <p:nvSpPr>
            <p:cNvPr id="52276" name="Text Box 19"/>
            <p:cNvSpPr txBox="1">
              <a:spLocks noChangeArrowheads="1"/>
            </p:cNvSpPr>
            <p:nvPr/>
          </p:nvSpPr>
          <p:spPr bwMode="auto">
            <a:xfrm>
              <a:off x="1626" y="3053"/>
              <a:ext cx="2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1m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  <p:sp>
          <p:nvSpPr>
            <p:cNvPr id="52277" name="Text Box 20"/>
            <p:cNvSpPr txBox="1">
              <a:spLocks noChangeArrowheads="1"/>
            </p:cNvSpPr>
            <p:nvPr/>
          </p:nvSpPr>
          <p:spPr bwMode="auto">
            <a:xfrm>
              <a:off x="2640" y="3053"/>
              <a:ext cx="1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  <p:sp>
          <p:nvSpPr>
            <p:cNvPr id="52278" name="Text Box 21"/>
            <p:cNvSpPr txBox="1">
              <a:spLocks noChangeArrowheads="1"/>
            </p:cNvSpPr>
            <p:nvPr/>
          </p:nvSpPr>
          <p:spPr bwMode="auto">
            <a:xfrm>
              <a:off x="3522" y="3044"/>
              <a:ext cx="19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1k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</p:grpSp>
      <p:grpSp>
        <p:nvGrpSpPr>
          <p:cNvPr id="52228" name="Group 22"/>
          <p:cNvGrpSpPr>
            <a:grpSpLocks/>
          </p:cNvGrpSpPr>
          <p:nvPr/>
        </p:nvGrpSpPr>
        <p:grpSpPr bwMode="auto">
          <a:xfrm>
            <a:off x="8346149" y="5029203"/>
            <a:ext cx="1064551" cy="879475"/>
            <a:chOff x="3473" y="3072"/>
            <a:chExt cx="843" cy="822"/>
          </a:xfrm>
        </p:grpSpPr>
        <p:pic>
          <p:nvPicPr>
            <p:cNvPr id="52260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3295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3072"/>
              <a:ext cx="61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2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05400"/>
            <a:ext cx="825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6" descr="chondr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54" y="5105403"/>
            <a:ext cx="69479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27"/>
          <p:cNvSpPr txBox="1">
            <a:spLocks noChangeArrowheads="1"/>
          </p:cNvSpPr>
          <p:nvPr/>
        </p:nvSpPr>
        <p:spPr bwMode="auto">
          <a:xfrm>
            <a:off x="2053432" y="1524001"/>
            <a:ext cx="6069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</a:rPr>
              <a:t>Growth from </a:t>
            </a:r>
            <a:r>
              <a:rPr lang="ja-JP" altLang="en-GB" sz="2000" b="1">
                <a:solidFill>
                  <a:schemeClr val="tx2"/>
                </a:solidFill>
              </a:rPr>
              <a:t>‘</a:t>
            </a:r>
            <a:r>
              <a:rPr lang="en-GB" altLang="ja-JP" sz="2000" b="1">
                <a:solidFill>
                  <a:schemeClr val="tx2"/>
                </a:solidFill>
              </a:rPr>
              <a:t>dust</a:t>
            </a:r>
            <a:r>
              <a:rPr lang="ja-JP" altLang="en-GB" sz="2000" b="1">
                <a:solidFill>
                  <a:schemeClr val="tx2"/>
                </a:solidFill>
              </a:rPr>
              <a:t>’</a:t>
            </a:r>
            <a:r>
              <a:rPr lang="en-GB" altLang="ja-JP" sz="2000" b="1">
                <a:solidFill>
                  <a:schemeClr val="tx2"/>
                </a:solidFill>
              </a:rPr>
              <a:t> to planetary building blocks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52232" name="Text Box 28"/>
          <p:cNvSpPr txBox="1">
            <a:spLocks noChangeArrowheads="1"/>
          </p:cNvSpPr>
          <p:nvPr/>
        </p:nvSpPr>
        <p:spPr bwMode="auto">
          <a:xfrm>
            <a:off x="1143005" y="3609976"/>
            <a:ext cx="10400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Brownian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motion</a:t>
            </a:r>
          </a:p>
        </p:txBody>
      </p:sp>
      <p:sp>
        <p:nvSpPr>
          <p:cNvPr id="52233" name="Text Box 29"/>
          <p:cNvSpPr txBox="1">
            <a:spLocks noChangeArrowheads="1"/>
          </p:cNvSpPr>
          <p:nvPr/>
        </p:nvSpPr>
        <p:spPr bwMode="auto">
          <a:xfrm>
            <a:off x="2423630" y="3609976"/>
            <a:ext cx="11616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Differential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settling</a:t>
            </a:r>
          </a:p>
        </p:txBody>
      </p:sp>
      <p:sp>
        <p:nvSpPr>
          <p:cNvPr id="52234" name="Text Box 30"/>
          <p:cNvSpPr txBox="1">
            <a:spLocks noChangeArrowheads="1"/>
          </p:cNvSpPr>
          <p:nvPr/>
        </p:nvSpPr>
        <p:spPr bwMode="auto">
          <a:xfrm>
            <a:off x="5615262" y="3733800"/>
            <a:ext cx="1203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Turbulence</a:t>
            </a:r>
          </a:p>
        </p:txBody>
      </p:sp>
      <p:grpSp>
        <p:nvGrpSpPr>
          <p:cNvPr id="52235" name="Group 34"/>
          <p:cNvGrpSpPr>
            <a:grpSpLocks/>
          </p:cNvGrpSpPr>
          <p:nvPr/>
        </p:nvGrpSpPr>
        <p:grpSpPr bwMode="auto">
          <a:xfrm>
            <a:off x="5525693" y="1981200"/>
            <a:ext cx="1848777" cy="2590800"/>
            <a:chOff x="3196" y="1200"/>
            <a:chExt cx="1075" cy="1632"/>
          </a:xfrm>
        </p:grpSpPr>
        <p:sp>
          <p:nvSpPr>
            <p:cNvPr id="886819" name="Rectangle 35"/>
            <p:cNvSpPr>
              <a:spLocks noChangeArrowheads="1"/>
            </p:cNvSpPr>
            <p:nvPr/>
          </p:nvSpPr>
          <p:spPr bwMode="auto">
            <a:xfrm>
              <a:off x="3312" y="1509"/>
              <a:ext cx="816" cy="1323"/>
            </a:xfrm>
            <a:prstGeom prst="rect">
              <a:avLst/>
            </a:prstGeom>
            <a:solidFill>
              <a:srgbClr val="FF9200">
                <a:alpha val="61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259" name="Text Box 36"/>
            <p:cNvSpPr txBox="1">
              <a:spLocks noChangeArrowheads="1"/>
            </p:cNvSpPr>
            <p:nvPr/>
          </p:nvSpPr>
          <p:spPr bwMode="auto">
            <a:xfrm>
              <a:off x="3196" y="1200"/>
              <a:ext cx="10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rgbClr val="CB7A00"/>
                  </a:solidFill>
                </a:rPr>
                <a:t> Meter-size barrier</a:t>
              </a:r>
            </a:p>
          </p:txBody>
        </p:sp>
      </p:grpSp>
      <p:grpSp>
        <p:nvGrpSpPr>
          <p:cNvPr id="52236" name="Group 37"/>
          <p:cNvGrpSpPr>
            <a:grpSpLocks/>
          </p:cNvGrpSpPr>
          <p:nvPr/>
        </p:nvGrpSpPr>
        <p:grpSpPr bwMode="auto">
          <a:xfrm>
            <a:off x="7099300" y="3124205"/>
            <a:ext cx="2146300" cy="338138"/>
            <a:chOff x="4128" y="1968"/>
            <a:chExt cx="1248" cy="213"/>
          </a:xfrm>
        </p:grpSpPr>
        <p:sp>
          <p:nvSpPr>
            <p:cNvPr id="52256" name="Text Box 38"/>
            <p:cNvSpPr txBox="1">
              <a:spLocks noChangeArrowheads="1"/>
            </p:cNvSpPr>
            <p:nvPr/>
          </p:nvSpPr>
          <p:spPr bwMode="auto">
            <a:xfrm>
              <a:off x="4265" y="1968"/>
              <a:ext cx="10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Sweep-up growth</a:t>
              </a:r>
            </a:p>
          </p:txBody>
        </p:sp>
        <p:sp>
          <p:nvSpPr>
            <p:cNvPr id="52257" name="Line 39"/>
            <p:cNvSpPr>
              <a:spLocks noChangeShapeType="1"/>
            </p:cNvSpPr>
            <p:nvPr/>
          </p:nvSpPr>
          <p:spPr bwMode="auto">
            <a:xfrm>
              <a:off x="4128" y="2160"/>
              <a:ext cx="124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2237" name="Group 40"/>
          <p:cNvGrpSpPr>
            <a:grpSpLocks/>
          </p:cNvGrpSpPr>
          <p:nvPr/>
        </p:nvGrpSpPr>
        <p:grpSpPr bwMode="auto">
          <a:xfrm>
            <a:off x="5670154" y="3124205"/>
            <a:ext cx="1508258" cy="338138"/>
            <a:chOff x="3297" y="1968"/>
            <a:chExt cx="877" cy="213"/>
          </a:xfrm>
        </p:grpSpPr>
        <p:sp>
          <p:nvSpPr>
            <p:cNvPr id="52254" name="Line 41"/>
            <p:cNvSpPr>
              <a:spLocks noChangeShapeType="1"/>
            </p:cNvSpPr>
            <p:nvPr/>
          </p:nvSpPr>
          <p:spPr bwMode="auto">
            <a:xfrm>
              <a:off x="3312" y="2160"/>
              <a:ext cx="81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55" name="Text Box 42"/>
            <p:cNvSpPr txBox="1">
              <a:spLocks noChangeArrowheads="1"/>
            </p:cNvSpPr>
            <p:nvPr/>
          </p:nvSpPr>
          <p:spPr bwMode="auto">
            <a:xfrm>
              <a:off x="3297" y="1968"/>
              <a:ext cx="8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Fragmentation</a:t>
              </a:r>
            </a:p>
          </p:txBody>
        </p:sp>
      </p:grpSp>
      <p:grpSp>
        <p:nvGrpSpPr>
          <p:cNvPr id="52238" name="Group 43"/>
          <p:cNvGrpSpPr>
            <a:grpSpLocks/>
          </p:cNvGrpSpPr>
          <p:nvPr/>
        </p:nvGrpSpPr>
        <p:grpSpPr bwMode="auto">
          <a:xfrm>
            <a:off x="5591046" y="2667004"/>
            <a:ext cx="1678517" cy="338138"/>
            <a:chOff x="3251" y="1680"/>
            <a:chExt cx="976" cy="213"/>
          </a:xfrm>
        </p:grpSpPr>
        <p:sp>
          <p:nvSpPr>
            <p:cNvPr id="52252" name="Text Box 44"/>
            <p:cNvSpPr txBox="1">
              <a:spLocks noChangeArrowheads="1"/>
            </p:cNvSpPr>
            <p:nvPr/>
          </p:nvSpPr>
          <p:spPr bwMode="auto">
            <a:xfrm>
              <a:off x="3251" y="1680"/>
              <a:ext cx="9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Rapid radial drift</a:t>
              </a:r>
            </a:p>
          </p:txBody>
        </p:sp>
        <p:sp>
          <p:nvSpPr>
            <p:cNvPr id="52253" name="Line 45"/>
            <p:cNvSpPr>
              <a:spLocks noChangeShapeType="1"/>
            </p:cNvSpPr>
            <p:nvPr/>
          </p:nvSpPr>
          <p:spPr bwMode="auto">
            <a:xfrm>
              <a:off x="3312" y="1872"/>
              <a:ext cx="81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2239" name="Group 31"/>
          <p:cNvGrpSpPr>
            <a:grpSpLocks/>
          </p:cNvGrpSpPr>
          <p:nvPr/>
        </p:nvGrpSpPr>
        <p:grpSpPr bwMode="auto">
          <a:xfrm>
            <a:off x="1238250" y="3092455"/>
            <a:ext cx="4457700" cy="338138"/>
            <a:chOff x="720" y="1948"/>
            <a:chExt cx="2592" cy="213"/>
          </a:xfrm>
        </p:grpSpPr>
        <p:sp>
          <p:nvSpPr>
            <p:cNvPr id="52250" name="Line 32"/>
            <p:cNvSpPr>
              <a:spLocks noChangeShapeType="1"/>
            </p:cNvSpPr>
            <p:nvPr/>
          </p:nvSpPr>
          <p:spPr bwMode="auto">
            <a:xfrm>
              <a:off x="720" y="2160"/>
              <a:ext cx="259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51" name="Text Box 33"/>
            <p:cNvSpPr txBox="1">
              <a:spLocks noChangeArrowheads="1"/>
            </p:cNvSpPr>
            <p:nvPr/>
          </p:nvSpPr>
          <p:spPr bwMode="auto">
            <a:xfrm>
              <a:off x="2000" y="1948"/>
              <a:ext cx="7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Aggregation</a:t>
              </a: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3601244" y="1981202"/>
            <a:ext cx="3457998" cy="4342229"/>
            <a:chOff x="3324225" y="1981200"/>
            <a:chExt cx="3191998" cy="4342229"/>
          </a:xfrm>
        </p:grpSpPr>
        <p:grpSp>
          <p:nvGrpSpPr>
            <p:cNvPr id="52246" name="Group 34"/>
            <p:cNvGrpSpPr>
              <a:grpSpLocks/>
            </p:cNvGrpSpPr>
            <p:nvPr/>
          </p:nvGrpSpPr>
          <p:grpSpPr bwMode="auto">
            <a:xfrm>
              <a:off x="3522759" y="1981200"/>
              <a:ext cx="1560322" cy="2590800"/>
              <a:chOff x="3085" y="1200"/>
              <a:chExt cx="1348" cy="1632"/>
            </a:xfrm>
          </p:grpSpPr>
          <p:sp>
            <p:nvSpPr>
              <p:cNvPr id="47" name="Rectangle 35"/>
              <p:cNvSpPr>
                <a:spLocks noChangeArrowheads="1"/>
              </p:cNvSpPr>
              <p:nvPr/>
            </p:nvSpPr>
            <p:spPr bwMode="auto">
              <a:xfrm>
                <a:off x="3313" y="1509"/>
                <a:ext cx="816" cy="1323"/>
              </a:xfrm>
              <a:prstGeom prst="rect">
                <a:avLst/>
              </a:prstGeom>
              <a:solidFill>
                <a:srgbClr val="FF9200">
                  <a:alpha val="61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249" name="Text Box 36"/>
              <p:cNvSpPr txBox="1">
                <a:spLocks noChangeArrowheads="1"/>
              </p:cNvSpPr>
              <p:nvPr/>
            </p:nvSpPr>
            <p:spPr bwMode="auto">
              <a:xfrm>
                <a:off x="3085" y="1200"/>
                <a:ext cx="134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>
                    <a:solidFill>
                      <a:srgbClr val="CB7A00"/>
                    </a:solidFill>
                  </a:rPr>
                  <a:t>Bouncing barrier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324225" y="5984875"/>
              <a:ext cx="319199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err="1" smtClean="0">
                  <a:solidFill>
                    <a:srgbClr val="E9DDB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Zsom</a:t>
              </a:r>
              <a:r>
                <a:rPr lang="en-US" sz="1600" dirty="0" smtClean="0">
                  <a:solidFill>
                    <a:srgbClr val="E9DDB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et al. 2010, </a:t>
              </a:r>
              <a:r>
                <a:rPr lang="en-US" sz="1600" dirty="0" err="1" smtClean="0">
                  <a:solidFill>
                    <a:srgbClr val="E9DDB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Güttler</a:t>
              </a:r>
              <a:r>
                <a:rPr lang="en-US" sz="1600" dirty="0" smtClean="0">
                  <a:solidFill>
                    <a:srgbClr val="E9DDB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et al. 2010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209042" y="1981203"/>
            <a:ext cx="3856051" cy="4570829"/>
            <a:chOff x="2039115" y="1981200"/>
            <a:chExt cx="3559431" cy="4571245"/>
          </a:xfrm>
        </p:grpSpPr>
        <p:grpSp>
          <p:nvGrpSpPr>
            <p:cNvPr id="52242" name="Group 34"/>
            <p:cNvGrpSpPr>
              <a:grpSpLocks/>
            </p:cNvGrpSpPr>
            <p:nvPr/>
          </p:nvGrpSpPr>
          <p:grpSpPr bwMode="auto">
            <a:xfrm>
              <a:off x="2039115" y="1981200"/>
              <a:ext cx="1391135" cy="2590800"/>
              <a:chOff x="3172" y="1200"/>
              <a:chExt cx="1201" cy="1632"/>
            </a:xfrm>
          </p:grpSpPr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313" y="1509"/>
                <a:ext cx="815" cy="1323"/>
              </a:xfrm>
              <a:prstGeom prst="rect">
                <a:avLst/>
              </a:prstGeom>
              <a:solidFill>
                <a:srgbClr val="FF9200">
                  <a:alpha val="61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245" name="Text Box 36"/>
              <p:cNvSpPr txBox="1">
                <a:spLocks noChangeArrowheads="1"/>
              </p:cNvSpPr>
              <p:nvPr/>
            </p:nvSpPr>
            <p:spPr bwMode="auto">
              <a:xfrm>
                <a:off x="3172" y="1200"/>
                <a:ext cx="120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>
                    <a:solidFill>
                      <a:srgbClr val="CB7A00"/>
                    </a:solidFill>
                  </a:rPr>
                  <a:t>Charge barrier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206875" y="6213860"/>
              <a:ext cx="1391671" cy="338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dirty="0" err="1" smtClean="0">
                  <a:solidFill>
                    <a:srgbClr val="E9DDB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Okuzumi</a:t>
              </a:r>
              <a:r>
                <a:rPr lang="en-US" sz="1600" dirty="0" smtClean="0">
                  <a:solidFill>
                    <a:srgbClr val="E9DDB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6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The “Lucky One” idea</a:t>
            </a: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155700" y="1371600"/>
            <a:ext cx="84201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1522016" y="4391025"/>
            <a:ext cx="7806134" cy="493566"/>
            <a:chOff x="570" y="2910"/>
            <a:chExt cx="3414" cy="326"/>
          </a:xfrm>
        </p:grpSpPr>
        <p:sp>
          <p:nvSpPr>
            <p:cNvPr id="56352" name="Line 5"/>
            <p:cNvSpPr>
              <a:spLocks noChangeShapeType="1"/>
            </p:cNvSpPr>
            <p:nvPr/>
          </p:nvSpPr>
          <p:spPr bwMode="auto">
            <a:xfrm>
              <a:off x="570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3" name="Line 6"/>
            <p:cNvSpPr>
              <a:spLocks noChangeShapeType="1"/>
            </p:cNvSpPr>
            <p:nvPr/>
          </p:nvSpPr>
          <p:spPr bwMode="auto">
            <a:xfrm>
              <a:off x="878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4" name="Line 7"/>
            <p:cNvSpPr>
              <a:spLocks noChangeShapeType="1"/>
            </p:cNvSpPr>
            <p:nvPr/>
          </p:nvSpPr>
          <p:spPr bwMode="auto">
            <a:xfrm>
              <a:off x="1186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5" name="Line 8"/>
            <p:cNvSpPr>
              <a:spLocks noChangeShapeType="1"/>
            </p:cNvSpPr>
            <p:nvPr/>
          </p:nvSpPr>
          <p:spPr bwMode="auto">
            <a:xfrm>
              <a:off x="1804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6" name="Line 9"/>
            <p:cNvSpPr>
              <a:spLocks noChangeShapeType="1"/>
            </p:cNvSpPr>
            <p:nvPr/>
          </p:nvSpPr>
          <p:spPr bwMode="auto">
            <a:xfrm>
              <a:off x="3038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7" name="Line 10"/>
            <p:cNvSpPr>
              <a:spLocks noChangeShapeType="1"/>
            </p:cNvSpPr>
            <p:nvPr/>
          </p:nvSpPr>
          <p:spPr bwMode="auto">
            <a:xfrm>
              <a:off x="2729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8" name="Line 11"/>
            <p:cNvSpPr>
              <a:spLocks noChangeShapeType="1"/>
            </p:cNvSpPr>
            <p:nvPr/>
          </p:nvSpPr>
          <p:spPr bwMode="auto">
            <a:xfrm>
              <a:off x="1496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59" name="Line 12"/>
            <p:cNvSpPr>
              <a:spLocks noChangeShapeType="1"/>
            </p:cNvSpPr>
            <p:nvPr/>
          </p:nvSpPr>
          <p:spPr bwMode="auto">
            <a:xfrm>
              <a:off x="2113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0" name="Line 13"/>
            <p:cNvSpPr>
              <a:spLocks noChangeShapeType="1"/>
            </p:cNvSpPr>
            <p:nvPr/>
          </p:nvSpPr>
          <p:spPr bwMode="auto">
            <a:xfrm>
              <a:off x="2421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1" name="Line 14"/>
            <p:cNvSpPr>
              <a:spLocks noChangeShapeType="1"/>
            </p:cNvSpPr>
            <p:nvPr/>
          </p:nvSpPr>
          <p:spPr bwMode="auto">
            <a:xfrm>
              <a:off x="3964" y="2910"/>
              <a:ext cx="2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2" name="Line 15"/>
            <p:cNvSpPr>
              <a:spLocks noChangeShapeType="1"/>
            </p:cNvSpPr>
            <p:nvPr/>
          </p:nvSpPr>
          <p:spPr bwMode="auto">
            <a:xfrm>
              <a:off x="3656" y="2910"/>
              <a:ext cx="0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3" name="Line 16"/>
            <p:cNvSpPr>
              <a:spLocks noChangeShapeType="1"/>
            </p:cNvSpPr>
            <p:nvPr/>
          </p:nvSpPr>
          <p:spPr bwMode="auto">
            <a:xfrm>
              <a:off x="3347" y="2910"/>
              <a:ext cx="1" cy="1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4" name="Line 17"/>
            <p:cNvSpPr>
              <a:spLocks noChangeShapeType="1"/>
            </p:cNvSpPr>
            <p:nvPr/>
          </p:nvSpPr>
          <p:spPr bwMode="auto">
            <a:xfrm>
              <a:off x="570" y="2966"/>
              <a:ext cx="3414" cy="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65" name="Text Box 18"/>
            <p:cNvSpPr txBox="1">
              <a:spLocks noChangeArrowheads="1"/>
            </p:cNvSpPr>
            <p:nvPr/>
          </p:nvSpPr>
          <p:spPr bwMode="auto">
            <a:xfrm>
              <a:off x="692" y="3033"/>
              <a:ext cx="19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</a:t>
              </a:r>
              <a:r>
                <a:rPr lang="en-GB" sz="1800">
                  <a:solidFill>
                    <a:schemeClr val="tx2"/>
                  </a:solidFill>
                  <a:latin typeface="Symbol" charset="0"/>
                  <a:cs typeface="Symbol" charset="0"/>
                </a:rPr>
                <a:t>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</a:p>
          </p:txBody>
        </p:sp>
        <p:sp>
          <p:nvSpPr>
            <p:cNvPr id="56366" name="Text Box 19"/>
            <p:cNvSpPr txBox="1">
              <a:spLocks noChangeArrowheads="1"/>
            </p:cNvSpPr>
            <p:nvPr/>
          </p:nvSpPr>
          <p:spPr bwMode="auto">
            <a:xfrm>
              <a:off x="1626" y="3053"/>
              <a:ext cx="2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1m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  <p:sp>
          <p:nvSpPr>
            <p:cNvPr id="56367" name="Text Box 20"/>
            <p:cNvSpPr txBox="1">
              <a:spLocks noChangeArrowheads="1"/>
            </p:cNvSpPr>
            <p:nvPr/>
          </p:nvSpPr>
          <p:spPr bwMode="auto">
            <a:xfrm>
              <a:off x="2640" y="3053"/>
              <a:ext cx="1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  <p:sp>
          <p:nvSpPr>
            <p:cNvPr id="56368" name="Text Box 21"/>
            <p:cNvSpPr txBox="1">
              <a:spLocks noChangeArrowheads="1"/>
            </p:cNvSpPr>
            <p:nvPr/>
          </p:nvSpPr>
          <p:spPr bwMode="auto">
            <a:xfrm>
              <a:off x="3522" y="3044"/>
              <a:ext cx="19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>
                  <a:solidFill>
                    <a:srgbClr val="000000"/>
                  </a:solidFill>
                  <a:miter lim="800000"/>
                  <a:headEnd/>
                  <a:tailEnd type="triangle" w="lg" len="lg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800">
                  <a:solidFill>
                    <a:schemeClr val="tx2"/>
                  </a:solidFill>
                </a:rPr>
                <a:t>1k</a:t>
              </a:r>
              <a:r>
                <a:rPr lang="en-GB" sz="1800">
                  <a:solidFill>
                    <a:schemeClr val="tx2"/>
                  </a:solidFill>
                  <a:cs typeface="Symbol" charset="0"/>
                </a:rPr>
                <a:t>m</a:t>
              </a:r>
              <a:endParaRPr lang="en-GB" sz="1800">
                <a:cs typeface="Symbol" charset="0"/>
              </a:endParaRPr>
            </a:p>
          </p:txBody>
        </p:sp>
      </p:grpSp>
      <p:grpSp>
        <p:nvGrpSpPr>
          <p:cNvPr id="56324" name="Group 22"/>
          <p:cNvGrpSpPr>
            <a:grpSpLocks/>
          </p:cNvGrpSpPr>
          <p:nvPr/>
        </p:nvGrpSpPr>
        <p:grpSpPr bwMode="auto">
          <a:xfrm>
            <a:off x="8346149" y="5029203"/>
            <a:ext cx="1064551" cy="879475"/>
            <a:chOff x="3473" y="3072"/>
            <a:chExt cx="843" cy="822"/>
          </a:xfrm>
        </p:grpSpPr>
        <p:pic>
          <p:nvPicPr>
            <p:cNvPr id="56350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3295"/>
              <a:ext cx="59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3072"/>
              <a:ext cx="61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2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05400"/>
            <a:ext cx="825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26" descr="chondr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54" y="5105403"/>
            <a:ext cx="69479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27"/>
          <p:cNvSpPr txBox="1">
            <a:spLocks noChangeArrowheads="1"/>
          </p:cNvSpPr>
          <p:nvPr/>
        </p:nvSpPr>
        <p:spPr bwMode="auto">
          <a:xfrm>
            <a:off x="2053432" y="1524001"/>
            <a:ext cx="6069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>
                <a:solidFill>
                  <a:schemeClr val="tx2"/>
                </a:solidFill>
              </a:rPr>
              <a:t>Growth from </a:t>
            </a:r>
            <a:r>
              <a:rPr lang="ja-JP" altLang="en-GB" sz="2000" b="1">
                <a:solidFill>
                  <a:schemeClr val="tx2"/>
                </a:solidFill>
              </a:rPr>
              <a:t>‘</a:t>
            </a:r>
            <a:r>
              <a:rPr lang="en-GB" altLang="ja-JP" sz="2000" b="1">
                <a:solidFill>
                  <a:schemeClr val="tx2"/>
                </a:solidFill>
              </a:rPr>
              <a:t>dust</a:t>
            </a:r>
            <a:r>
              <a:rPr lang="ja-JP" altLang="en-GB" sz="2000" b="1">
                <a:solidFill>
                  <a:schemeClr val="tx2"/>
                </a:solidFill>
              </a:rPr>
              <a:t>’</a:t>
            </a:r>
            <a:r>
              <a:rPr lang="en-GB" altLang="ja-JP" sz="2000" b="1">
                <a:solidFill>
                  <a:schemeClr val="tx2"/>
                </a:solidFill>
              </a:rPr>
              <a:t> to planetary building blocks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56328" name="Text Box 28"/>
          <p:cNvSpPr txBox="1">
            <a:spLocks noChangeArrowheads="1"/>
          </p:cNvSpPr>
          <p:nvPr/>
        </p:nvSpPr>
        <p:spPr bwMode="auto">
          <a:xfrm>
            <a:off x="1143005" y="3609976"/>
            <a:ext cx="10400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Brownian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motion</a:t>
            </a:r>
          </a:p>
        </p:txBody>
      </p:sp>
      <p:sp>
        <p:nvSpPr>
          <p:cNvPr id="56329" name="Text Box 29"/>
          <p:cNvSpPr txBox="1">
            <a:spLocks noChangeArrowheads="1"/>
          </p:cNvSpPr>
          <p:nvPr/>
        </p:nvSpPr>
        <p:spPr bwMode="auto">
          <a:xfrm>
            <a:off x="2423630" y="3609976"/>
            <a:ext cx="11616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Differential</a:t>
            </a:r>
          </a:p>
          <a:p>
            <a:pPr algn="ctr"/>
            <a:r>
              <a:rPr lang="en-GB">
                <a:solidFill>
                  <a:schemeClr val="tx2"/>
                </a:solidFill>
              </a:rPr>
              <a:t>settling</a:t>
            </a:r>
          </a:p>
        </p:txBody>
      </p:sp>
      <p:sp>
        <p:nvSpPr>
          <p:cNvPr id="56330" name="Text Box 30"/>
          <p:cNvSpPr txBox="1">
            <a:spLocks noChangeArrowheads="1"/>
          </p:cNvSpPr>
          <p:nvPr/>
        </p:nvSpPr>
        <p:spPr bwMode="auto">
          <a:xfrm>
            <a:off x="5615262" y="3733800"/>
            <a:ext cx="1203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Turbulence</a:t>
            </a:r>
          </a:p>
        </p:txBody>
      </p:sp>
      <p:grpSp>
        <p:nvGrpSpPr>
          <p:cNvPr id="56331" name="Group 34"/>
          <p:cNvGrpSpPr>
            <a:grpSpLocks/>
          </p:cNvGrpSpPr>
          <p:nvPr/>
        </p:nvGrpSpPr>
        <p:grpSpPr bwMode="auto">
          <a:xfrm>
            <a:off x="5525693" y="1981200"/>
            <a:ext cx="1848777" cy="2590800"/>
            <a:chOff x="3196" y="1200"/>
            <a:chExt cx="1075" cy="1632"/>
          </a:xfrm>
        </p:grpSpPr>
        <p:sp>
          <p:nvSpPr>
            <p:cNvPr id="886819" name="Rectangle 35"/>
            <p:cNvSpPr>
              <a:spLocks noChangeArrowheads="1"/>
            </p:cNvSpPr>
            <p:nvPr/>
          </p:nvSpPr>
          <p:spPr bwMode="auto">
            <a:xfrm>
              <a:off x="3312" y="1509"/>
              <a:ext cx="816" cy="1323"/>
            </a:xfrm>
            <a:prstGeom prst="rect">
              <a:avLst/>
            </a:prstGeom>
            <a:solidFill>
              <a:srgbClr val="FF9200">
                <a:alpha val="61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349" name="Text Box 36"/>
            <p:cNvSpPr txBox="1">
              <a:spLocks noChangeArrowheads="1"/>
            </p:cNvSpPr>
            <p:nvPr/>
          </p:nvSpPr>
          <p:spPr bwMode="auto">
            <a:xfrm>
              <a:off x="3196" y="1200"/>
              <a:ext cx="10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rgbClr val="CB7A00"/>
                  </a:solidFill>
                </a:rPr>
                <a:t> Meter-size barrier</a:t>
              </a:r>
            </a:p>
          </p:txBody>
        </p:sp>
      </p:grpSp>
      <p:grpSp>
        <p:nvGrpSpPr>
          <p:cNvPr id="56332" name="Group 37"/>
          <p:cNvGrpSpPr>
            <a:grpSpLocks/>
          </p:cNvGrpSpPr>
          <p:nvPr/>
        </p:nvGrpSpPr>
        <p:grpSpPr bwMode="auto">
          <a:xfrm>
            <a:off x="7099300" y="3124205"/>
            <a:ext cx="2146300" cy="338138"/>
            <a:chOff x="4128" y="1968"/>
            <a:chExt cx="1248" cy="213"/>
          </a:xfrm>
        </p:grpSpPr>
        <p:sp>
          <p:nvSpPr>
            <p:cNvPr id="56346" name="Text Box 38"/>
            <p:cNvSpPr txBox="1">
              <a:spLocks noChangeArrowheads="1"/>
            </p:cNvSpPr>
            <p:nvPr/>
          </p:nvSpPr>
          <p:spPr bwMode="auto">
            <a:xfrm>
              <a:off x="4265" y="1968"/>
              <a:ext cx="103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Sweep-up growth</a:t>
              </a:r>
            </a:p>
          </p:txBody>
        </p:sp>
        <p:sp>
          <p:nvSpPr>
            <p:cNvPr id="56347" name="Line 39"/>
            <p:cNvSpPr>
              <a:spLocks noChangeShapeType="1"/>
            </p:cNvSpPr>
            <p:nvPr/>
          </p:nvSpPr>
          <p:spPr bwMode="auto">
            <a:xfrm>
              <a:off x="4128" y="2160"/>
              <a:ext cx="124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6333" name="Group 40"/>
          <p:cNvGrpSpPr>
            <a:grpSpLocks/>
          </p:cNvGrpSpPr>
          <p:nvPr/>
        </p:nvGrpSpPr>
        <p:grpSpPr bwMode="auto">
          <a:xfrm>
            <a:off x="5670154" y="3124205"/>
            <a:ext cx="1508258" cy="338138"/>
            <a:chOff x="3297" y="1968"/>
            <a:chExt cx="877" cy="213"/>
          </a:xfrm>
        </p:grpSpPr>
        <p:sp>
          <p:nvSpPr>
            <p:cNvPr id="56344" name="Line 41"/>
            <p:cNvSpPr>
              <a:spLocks noChangeShapeType="1"/>
            </p:cNvSpPr>
            <p:nvPr/>
          </p:nvSpPr>
          <p:spPr bwMode="auto">
            <a:xfrm>
              <a:off x="3312" y="2160"/>
              <a:ext cx="81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345" name="Text Box 42"/>
            <p:cNvSpPr txBox="1">
              <a:spLocks noChangeArrowheads="1"/>
            </p:cNvSpPr>
            <p:nvPr/>
          </p:nvSpPr>
          <p:spPr bwMode="auto">
            <a:xfrm>
              <a:off x="3297" y="1968"/>
              <a:ext cx="8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Fragmentation</a:t>
              </a:r>
            </a:p>
          </p:txBody>
        </p:sp>
      </p:grpSp>
      <p:grpSp>
        <p:nvGrpSpPr>
          <p:cNvPr id="56334" name="Group 43"/>
          <p:cNvGrpSpPr>
            <a:grpSpLocks/>
          </p:cNvGrpSpPr>
          <p:nvPr/>
        </p:nvGrpSpPr>
        <p:grpSpPr bwMode="auto">
          <a:xfrm>
            <a:off x="5591046" y="2667004"/>
            <a:ext cx="1678517" cy="338138"/>
            <a:chOff x="3251" y="1680"/>
            <a:chExt cx="976" cy="213"/>
          </a:xfrm>
        </p:grpSpPr>
        <p:sp>
          <p:nvSpPr>
            <p:cNvPr id="56342" name="Text Box 44"/>
            <p:cNvSpPr txBox="1">
              <a:spLocks noChangeArrowheads="1"/>
            </p:cNvSpPr>
            <p:nvPr/>
          </p:nvSpPr>
          <p:spPr bwMode="auto">
            <a:xfrm>
              <a:off x="3251" y="1680"/>
              <a:ext cx="9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Rapid radial drift</a:t>
              </a:r>
            </a:p>
          </p:txBody>
        </p:sp>
        <p:sp>
          <p:nvSpPr>
            <p:cNvPr id="56343" name="Line 45"/>
            <p:cNvSpPr>
              <a:spLocks noChangeShapeType="1"/>
            </p:cNvSpPr>
            <p:nvPr/>
          </p:nvSpPr>
          <p:spPr bwMode="auto">
            <a:xfrm>
              <a:off x="3312" y="1872"/>
              <a:ext cx="816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6335" name="Group 31"/>
          <p:cNvGrpSpPr>
            <a:grpSpLocks/>
          </p:cNvGrpSpPr>
          <p:nvPr/>
        </p:nvGrpSpPr>
        <p:grpSpPr bwMode="auto">
          <a:xfrm>
            <a:off x="1238250" y="3092455"/>
            <a:ext cx="4457700" cy="338138"/>
            <a:chOff x="720" y="1948"/>
            <a:chExt cx="2592" cy="213"/>
          </a:xfrm>
        </p:grpSpPr>
        <p:sp>
          <p:nvSpPr>
            <p:cNvPr id="56340" name="Line 32"/>
            <p:cNvSpPr>
              <a:spLocks noChangeShapeType="1"/>
            </p:cNvSpPr>
            <p:nvPr/>
          </p:nvSpPr>
          <p:spPr bwMode="auto">
            <a:xfrm>
              <a:off x="720" y="2160"/>
              <a:ext cx="259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341" name="Text Box 33"/>
            <p:cNvSpPr txBox="1">
              <a:spLocks noChangeArrowheads="1"/>
            </p:cNvSpPr>
            <p:nvPr/>
          </p:nvSpPr>
          <p:spPr bwMode="auto">
            <a:xfrm>
              <a:off x="2000" y="1948"/>
              <a:ext cx="7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solidFill>
                    <a:schemeClr val="tx2"/>
                  </a:solidFill>
                </a:rPr>
                <a:t>Aggregation</a:t>
              </a:r>
            </a:p>
          </p:txBody>
        </p:sp>
      </p:grpSp>
      <p:sp>
        <p:nvSpPr>
          <p:cNvPr id="56336" name="Rechteck 1"/>
          <p:cNvSpPr>
            <a:spLocks noChangeArrowheads="1"/>
          </p:cNvSpPr>
          <p:nvPr/>
        </p:nvSpPr>
        <p:spPr bwMode="auto">
          <a:xfrm>
            <a:off x="2691473" y="765175"/>
            <a:ext cx="4647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Let’s focus on the fragmentation barrier</a:t>
            </a:r>
            <a:endParaRPr lang="de-DE" sz="2000">
              <a:solidFill>
                <a:srgbClr val="000000"/>
              </a:solidFill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1599406" y="2492378"/>
            <a:ext cx="4368271" cy="1871663"/>
          </a:xfrm>
          <a:custGeom>
            <a:avLst/>
            <a:gdLst>
              <a:gd name="connsiteX0" fmla="*/ 0 w 3841339"/>
              <a:gd name="connsiteY0" fmla="*/ 1256216 h 2266046"/>
              <a:gd name="connsiteX1" fmla="*/ 2831556 w 3841339"/>
              <a:gd name="connsiteY1" fmla="*/ 131868 h 2266046"/>
              <a:gd name="connsiteX2" fmla="*/ 3404113 w 3841339"/>
              <a:gd name="connsiteY2" fmla="*/ 2047423 h 2266046"/>
              <a:gd name="connsiteX3" fmla="*/ 208203 w 3841339"/>
              <a:gd name="connsiteY3" fmla="*/ 1443607 h 2266046"/>
              <a:gd name="connsiteX0" fmla="*/ 172797 w 3633136"/>
              <a:gd name="connsiteY0" fmla="*/ 1002216 h 2316846"/>
              <a:gd name="connsiteX1" fmla="*/ 2623353 w 3633136"/>
              <a:gd name="connsiteY1" fmla="*/ 182668 h 2316846"/>
              <a:gd name="connsiteX2" fmla="*/ 3195910 w 3633136"/>
              <a:gd name="connsiteY2" fmla="*/ 2098223 h 2316846"/>
              <a:gd name="connsiteX3" fmla="*/ 0 w 3633136"/>
              <a:gd name="connsiteY3" fmla="*/ 1494407 h 2316846"/>
              <a:gd name="connsiteX0" fmla="*/ 172797 w 3633136"/>
              <a:gd name="connsiteY0" fmla="*/ 1002216 h 2316846"/>
              <a:gd name="connsiteX1" fmla="*/ 2623353 w 3633136"/>
              <a:gd name="connsiteY1" fmla="*/ 182668 h 2316846"/>
              <a:gd name="connsiteX2" fmla="*/ 3195910 w 3633136"/>
              <a:gd name="connsiteY2" fmla="*/ 2098223 h 2316846"/>
              <a:gd name="connsiteX3" fmla="*/ 0 w 3633136"/>
              <a:gd name="connsiteY3" fmla="*/ 1494407 h 2316846"/>
              <a:gd name="connsiteX0" fmla="*/ 172797 w 3633136"/>
              <a:gd name="connsiteY0" fmla="*/ 1002216 h 2455654"/>
              <a:gd name="connsiteX1" fmla="*/ 2623353 w 3633136"/>
              <a:gd name="connsiteY1" fmla="*/ 182668 h 2455654"/>
              <a:gd name="connsiteX2" fmla="*/ 3195910 w 3633136"/>
              <a:gd name="connsiteY2" fmla="*/ 2098223 h 2455654"/>
              <a:gd name="connsiteX3" fmla="*/ 0 w 3633136"/>
              <a:gd name="connsiteY3" fmla="*/ 1494407 h 2455654"/>
              <a:gd name="connsiteX0" fmla="*/ 20397 w 3455335"/>
              <a:gd name="connsiteY0" fmla="*/ 1002216 h 2303254"/>
              <a:gd name="connsiteX1" fmla="*/ 2470953 w 3455335"/>
              <a:gd name="connsiteY1" fmla="*/ 182668 h 2303254"/>
              <a:gd name="connsiteX2" fmla="*/ 3043510 w 3455335"/>
              <a:gd name="connsiteY2" fmla="*/ 2098223 h 2303254"/>
              <a:gd name="connsiteX3" fmla="*/ 0 w 3455335"/>
              <a:gd name="connsiteY3" fmla="*/ 1342007 h 2303254"/>
              <a:gd name="connsiteX0" fmla="*/ 20397 w 3074335"/>
              <a:gd name="connsiteY0" fmla="*/ 1002216 h 2303254"/>
              <a:gd name="connsiteX1" fmla="*/ 2470953 w 3074335"/>
              <a:gd name="connsiteY1" fmla="*/ 182668 h 2303254"/>
              <a:gd name="connsiteX2" fmla="*/ 2662510 w 3074335"/>
              <a:gd name="connsiteY2" fmla="*/ 2098223 h 2303254"/>
              <a:gd name="connsiteX3" fmla="*/ 0 w 3074335"/>
              <a:gd name="connsiteY3" fmla="*/ 1342007 h 2303254"/>
              <a:gd name="connsiteX0" fmla="*/ 20397 w 3518381"/>
              <a:gd name="connsiteY0" fmla="*/ 1002216 h 2303254"/>
              <a:gd name="connsiteX1" fmla="*/ 2470953 w 3518381"/>
              <a:gd name="connsiteY1" fmla="*/ 182668 h 2303254"/>
              <a:gd name="connsiteX2" fmla="*/ 2662510 w 3518381"/>
              <a:gd name="connsiteY2" fmla="*/ 2098223 h 2303254"/>
              <a:gd name="connsiteX3" fmla="*/ 0 w 3518381"/>
              <a:gd name="connsiteY3" fmla="*/ 1342007 h 2303254"/>
              <a:gd name="connsiteX0" fmla="*/ 20397 w 3518381"/>
              <a:gd name="connsiteY0" fmla="*/ 1002216 h 2303254"/>
              <a:gd name="connsiteX1" fmla="*/ 2470953 w 3518381"/>
              <a:gd name="connsiteY1" fmla="*/ 182668 h 2303254"/>
              <a:gd name="connsiteX2" fmla="*/ 2662510 w 3518381"/>
              <a:gd name="connsiteY2" fmla="*/ 2098223 h 2303254"/>
              <a:gd name="connsiteX3" fmla="*/ 0 w 3518381"/>
              <a:gd name="connsiteY3" fmla="*/ 1342007 h 23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8381" h="2303254">
                <a:moveTo>
                  <a:pt x="20397" y="1002216"/>
                </a:moveTo>
                <a:cubicBezTo>
                  <a:pt x="181505" y="43281"/>
                  <a:pt x="2030601" y="0"/>
                  <a:pt x="2470953" y="182668"/>
                </a:cubicBezTo>
                <a:cubicBezTo>
                  <a:pt x="3375749" y="568777"/>
                  <a:pt x="3518381" y="1497250"/>
                  <a:pt x="2662510" y="2098223"/>
                </a:cubicBezTo>
                <a:cubicBezTo>
                  <a:pt x="2250685" y="2291446"/>
                  <a:pt x="116072" y="2303254"/>
                  <a:pt x="0" y="1342007"/>
                </a:cubicBezTo>
              </a:path>
            </a:pathLst>
          </a:custGeom>
          <a:noFill/>
          <a:ln w="50800" cap="flat" cmpd="sng" algn="ctr">
            <a:solidFill>
              <a:srgbClr val="008000"/>
            </a:solidFill>
            <a:prstDash val="solid"/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" name="Gerade Verbindung mit Pfeil 3"/>
          <p:cNvCxnSpPr>
            <a:cxnSpLocks noChangeShapeType="1"/>
          </p:cNvCxnSpPr>
          <p:nvPr/>
        </p:nvCxnSpPr>
        <p:spPr bwMode="auto">
          <a:xfrm>
            <a:off x="5109503" y="4076700"/>
            <a:ext cx="2184135" cy="0"/>
          </a:xfrm>
          <a:prstGeom prst="straightConnector1">
            <a:avLst/>
          </a:prstGeom>
          <a:noFill/>
          <a:ln w="57150">
            <a:solidFill>
              <a:srgbClr val="008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Gerade Verbindung mit Pfeil 59"/>
          <p:cNvCxnSpPr>
            <a:cxnSpLocks noChangeShapeType="1"/>
          </p:cNvCxnSpPr>
          <p:nvPr/>
        </p:nvCxnSpPr>
        <p:spPr bwMode="auto">
          <a:xfrm>
            <a:off x="7214528" y="4076700"/>
            <a:ext cx="2184135" cy="0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815930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feld 8"/>
          <p:cNvSpPr txBox="1">
            <a:spLocks noChangeArrowheads="1"/>
          </p:cNvSpPr>
          <p:nvPr/>
        </p:nvSpPr>
        <p:spPr bwMode="auto">
          <a:xfrm>
            <a:off x="2654995" y="5589240"/>
            <a:ext cx="48350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de-DE" sz="1800" dirty="0" err="1">
                <a:solidFill>
                  <a:srgbClr val="000000"/>
                </a:solidFill>
              </a:rPr>
              <a:t>Windmark</a:t>
            </a:r>
            <a:r>
              <a:rPr lang="de-DE" sz="1800" dirty="0">
                <a:solidFill>
                  <a:srgbClr val="000000"/>
                </a:solidFill>
              </a:rPr>
              <a:t> et al. </a:t>
            </a:r>
            <a:r>
              <a:rPr lang="de-DE" sz="1800" dirty="0" smtClean="0">
                <a:solidFill>
                  <a:srgbClr val="000000"/>
                </a:solidFill>
              </a:rPr>
              <a:t>2012</a:t>
            </a:r>
          </a:p>
          <a:p>
            <a:pPr algn="ctr"/>
            <a:endParaRPr lang="de-DE" sz="1800" dirty="0" smtClean="0">
              <a:solidFill>
                <a:srgbClr val="000000"/>
              </a:solidFill>
            </a:endParaRPr>
          </a:p>
          <a:p>
            <a:pPr algn="ctr"/>
            <a:r>
              <a:rPr lang="de-DE" sz="1400" dirty="0" err="1" smtClean="0">
                <a:solidFill>
                  <a:srgbClr val="000000"/>
                </a:solidFill>
              </a:rPr>
              <a:t>How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to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create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these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seeds</a:t>
            </a:r>
            <a:r>
              <a:rPr lang="de-DE" sz="1400" dirty="0" smtClean="0">
                <a:solidFill>
                  <a:srgbClr val="000000"/>
                </a:solidFill>
              </a:rPr>
              <a:t>? </a:t>
            </a:r>
            <a:r>
              <a:rPr lang="de-DE" sz="1400" dirty="0" err="1" smtClean="0">
                <a:solidFill>
                  <a:srgbClr val="000000"/>
                </a:solidFill>
              </a:rPr>
              <a:t>Perhaps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velocity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distributions</a:t>
            </a:r>
            <a:r>
              <a:rPr lang="de-DE" sz="1400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de-DE" sz="1400" dirty="0" err="1" smtClean="0">
                <a:solidFill>
                  <a:srgbClr val="000000"/>
                </a:solidFill>
              </a:rPr>
              <a:t>Garaud</a:t>
            </a:r>
            <a:r>
              <a:rPr lang="de-DE" sz="1400" dirty="0" smtClean="0">
                <a:solidFill>
                  <a:srgbClr val="000000"/>
                </a:solidFill>
              </a:rPr>
              <a:t> et al. 2013; </a:t>
            </a:r>
            <a:r>
              <a:rPr lang="de-DE" sz="1400" dirty="0" err="1" smtClean="0">
                <a:solidFill>
                  <a:srgbClr val="000000"/>
                </a:solidFill>
              </a:rPr>
              <a:t>Windmark</a:t>
            </a:r>
            <a:r>
              <a:rPr lang="de-DE" sz="1400" dirty="0" smtClean="0">
                <a:solidFill>
                  <a:srgbClr val="000000"/>
                </a:solidFill>
              </a:rPr>
              <a:t> et al. 2012</a:t>
            </a:r>
            <a:endParaRPr lang="de-DE" sz="1400" dirty="0">
              <a:solidFill>
                <a:srgbClr val="000000"/>
              </a:solidFill>
            </a:endParaRPr>
          </a:p>
        </p:txBody>
      </p:sp>
      <p:grpSp>
        <p:nvGrpSpPr>
          <p:cNvPr id="58371" name="Gruppierung 4"/>
          <p:cNvGrpSpPr>
            <a:grpSpLocks/>
          </p:cNvGrpSpPr>
          <p:nvPr/>
        </p:nvGrpSpPr>
        <p:grpSpPr bwMode="auto">
          <a:xfrm>
            <a:off x="584729" y="764707"/>
            <a:ext cx="8813933" cy="4752975"/>
            <a:chOff x="1520825" y="475200"/>
            <a:chExt cx="6293912" cy="3421784"/>
          </a:xfrm>
        </p:grpSpPr>
        <p:pic>
          <p:nvPicPr>
            <p:cNvPr id="58373" name="Bild 2" descr="Screen Shot 2011-12-01 at 21.09.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783" b="52742"/>
            <a:stretch>
              <a:fillRect/>
            </a:stretch>
          </p:blipFill>
          <p:spPr bwMode="auto">
            <a:xfrm>
              <a:off x="1520825" y="475200"/>
              <a:ext cx="629126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4" name="Rechteck 3"/>
            <p:cNvSpPr>
              <a:spLocks noChangeArrowheads="1"/>
            </p:cNvSpPr>
            <p:nvPr/>
          </p:nvSpPr>
          <p:spPr bwMode="auto">
            <a:xfrm>
              <a:off x="2411455" y="1029980"/>
              <a:ext cx="2448287" cy="288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75" name="Textfeld 6"/>
            <p:cNvSpPr txBox="1">
              <a:spLocks noChangeArrowheads="1"/>
            </p:cNvSpPr>
            <p:nvPr/>
          </p:nvSpPr>
          <p:spPr bwMode="auto">
            <a:xfrm>
              <a:off x="2411413" y="981075"/>
              <a:ext cx="1578747" cy="24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>
                  <a:solidFill>
                    <a:schemeClr val="bg1"/>
                  </a:solidFill>
                </a:rPr>
                <a:t>Low sticking efficiency</a:t>
              </a:r>
            </a:p>
          </p:txBody>
        </p:sp>
        <p:pic>
          <p:nvPicPr>
            <p:cNvPr id="58376" name="Bild 2" descr="Screen Shot 2011-12-01 at 21.09.5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47" b="-1132"/>
            <a:stretch>
              <a:fillRect/>
            </a:stretch>
          </p:blipFill>
          <p:spPr bwMode="auto">
            <a:xfrm>
              <a:off x="1523474" y="3284984"/>
              <a:ext cx="6291263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Rechteck 1"/>
            <p:cNvSpPr>
              <a:spLocks noChangeArrowheads="1"/>
            </p:cNvSpPr>
            <p:nvPr/>
          </p:nvSpPr>
          <p:spPr bwMode="auto">
            <a:xfrm>
              <a:off x="1619672" y="2276872"/>
              <a:ext cx="288032" cy="1152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78" name="Textfeld 2"/>
            <p:cNvSpPr txBox="1">
              <a:spLocks noChangeArrowheads="1"/>
            </p:cNvSpPr>
            <p:nvPr/>
          </p:nvSpPr>
          <p:spPr bwMode="auto">
            <a:xfrm rot="16200000">
              <a:off x="1018126" y="2121418"/>
              <a:ext cx="1397631" cy="24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>
                  <a:solidFill>
                    <a:schemeClr val="bg1"/>
                  </a:solidFill>
                </a:rPr>
                <a:t>Particle abundance</a:t>
              </a: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The “Lucky One” idea</a:t>
            </a:r>
          </a:p>
        </p:txBody>
      </p:sp>
    </p:spTree>
    <p:extLst>
      <p:ext uri="{BB962C8B-B14F-4D97-AF65-F5344CB8AC3E}">
        <p14:creationId xmlns:p14="http://schemas.microsoft.com/office/powerpoint/2010/main" val="281726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66403" y="1916832"/>
            <a:ext cx="618430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Coagulation is driven by </a:t>
            </a:r>
          </a:p>
          <a:p>
            <a:pPr algn="ctr"/>
            <a:r>
              <a:rPr lang="de-DE" sz="4800"/>
              <a:t>particle motion</a:t>
            </a:r>
          </a:p>
          <a:p>
            <a:pPr algn="ctr"/>
            <a:endParaRPr lang="de-DE" sz="4800"/>
          </a:p>
          <a:p>
            <a:pPr algn="ctr"/>
            <a:r>
              <a:rPr lang="de-DE" sz="3200"/>
              <a:t>Part 1: Stochastic motions:</a:t>
            </a:r>
          </a:p>
          <a:p>
            <a:pPr algn="ctr"/>
            <a:r>
              <a:rPr lang="de-DE" sz="3200"/>
              <a:t>Brownian Motion and Turbulence</a:t>
            </a:r>
          </a:p>
        </p:txBody>
      </p:sp>
    </p:spTree>
    <p:extLst>
      <p:ext uri="{BB962C8B-B14F-4D97-AF65-F5344CB8AC3E}">
        <p14:creationId xmlns:p14="http://schemas.microsoft.com/office/powerpoint/2010/main" val="7845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Relative velocities between particles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12750" y="914400"/>
            <a:ext cx="9163050" cy="2514600"/>
          </a:xfrm>
        </p:spPr>
        <p:txBody>
          <a:bodyPr/>
          <a:lstStyle/>
          <a:p>
            <a:r>
              <a:rPr lang="de-DE"/>
              <a:t>Coagulation </a:t>
            </a:r>
            <a:r>
              <a:rPr lang="de-DE">
                <a:solidFill>
                  <a:srgbClr val="FF0000"/>
                </a:solidFill>
              </a:rPr>
              <a:t>requires relative velocities</a:t>
            </a:r>
            <a:r>
              <a:rPr lang="de-DE"/>
              <a:t> between particles, so that they can hit and stick:</a:t>
            </a:r>
          </a:p>
          <a:p>
            <a:pPr lvl="1"/>
            <a:r>
              <a:rPr lang="de-DE"/>
              <a:t>stochastic motions due to </a:t>
            </a:r>
            <a:r>
              <a:rPr lang="de-DE">
                <a:solidFill>
                  <a:srgbClr val="D77C0F"/>
                </a:solidFill>
              </a:rPr>
              <a:t>Brownian motion</a:t>
            </a:r>
            <a:r>
              <a:rPr lang="de-DE"/>
              <a:t> and </a:t>
            </a:r>
            <a:r>
              <a:rPr lang="de-DE">
                <a:solidFill>
                  <a:srgbClr val="D77C0F"/>
                </a:solidFill>
              </a:rPr>
              <a:t>turbulent stirring</a:t>
            </a:r>
          </a:p>
          <a:p>
            <a:pPr lvl="1"/>
            <a:r>
              <a:rPr lang="de-DE"/>
              <a:t>systematic relative velocities due to </a:t>
            </a:r>
            <a:r>
              <a:rPr lang="de-DE">
                <a:solidFill>
                  <a:srgbClr val="D77C0F"/>
                </a:solidFill>
              </a:rPr>
              <a:t>particle drift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5668" y="4176891"/>
            <a:ext cx="256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/>
              <a:t>Brownian motion: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17168"/>
              </p:ext>
            </p:extLst>
          </p:nvPr>
        </p:nvGraphicFramePr>
        <p:xfrm>
          <a:off x="3775075" y="4325575"/>
          <a:ext cx="3957638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Formel" r:id="rId3" imgW="1435100" imgH="469900" progId="Equation.3">
                  <p:embed/>
                </p:oleObj>
              </mc:Choice>
              <mc:Fallback>
                <p:oleObj name="Formel" r:id="rId3" imgW="1435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5075" y="4325575"/>
                        <a:ext cx="3957638" cy="12969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208584" y="5766357"/>
            <a:ext cx="7540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 smallest particles move the fastest, and dominate</a:t>
            </a:r>
          </a:p>
          <a:p>
            <a:r>
              <a:rPr lang="de-DE"/>
              <a:t>the collision rate. </a:t>
            </a:r>
          </a:p>
        </p:txBody>
      </p:sp>
    </p:spTree>
    <p:extLst>
      <p:ext uri="{BB962C8B-B14F-4D97-AF65-F5344CB8AC3E}">
        <p14:creationId xmlns:p14="http://schemas.microsoft.com/office/powerpoint/2010/main" val="66148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Turbulent stirring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Turbulence can induce stochastic motions of particles.</a:t>
            </a:r>
          </a:p>
          <a:p>
            <a:r>
              <a:rPr lang="de-DE"/>
              <a:t>To compute this, we must first understand friction between dust and gas...</a:t>
            </a:r>
          </a:p>
          <a:p>
            <a:r>
              <a:rPr lang="de-DE"/>
              <a:t>...and for this we must understand a few things about the Maxwell-Boltzmann distribution of the gas.</a:t>
            </a:r>
          </a:p>
          <a:p>
            <a:endParaRPr lang="de-DE"/>
          </a:p>
          <a:p>
            <a:pPr marL="0" indent="0">
              <a:buNone/>
            </a:pPr>
            <a:r>
              <a:rPr lang="de-DE"/>
              <a:t>       </a:t>
            </a:r>
            <a:r>
              <a:rPr lang="de-DE">
                <a:solidFill>
                  <a:srgbClr val="FF0000"/>
                </a:solidFill>
              </a:rPr>
              <a:t>So hold on a moment as we discuss friction...</a:t>
            </a:r>
          </a:p>
        </p:txBody>
      </p:sp>
    </p:spTree>
    <p:extLst>
      <p:ext uri="{BB962C8B-B14F-4D97-AF65-F5344CB8AC3E}">
        <p14:creationId xmlns:p14="http://schemas.microsoft.com/office/powerpoint/2010/main" val="410097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Maxwell-Boltzmann distribution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4488" y="1052738"/>
            <a:ext cx="9281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When we speak about „average gas particle velocity“ it can have</a:t>
            </a:r>
          </a:p>
          <a:p>
            <a:r>
              <a:rPr lang="de-DE"/>
              <a:t>many different meanings, depending on how you do the averaging:</a:t>
            </a:r>
          </a:p>
        </p:txBody>
      </p:sp>
      <p:pic>
        <p:nvPicPr>
          <p:cNvPr id="6" name="Bild 5" descr="Screen Shot 2013-11-17 at 20.3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988840"/>
            <a:ext cx="7345826" cy="47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57448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 Rounded MT 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2581</Words>
  <Application>Microsoft Macintosh PowerPoint</Application>
  <PresentationFormat>A4-Papier (210x297 mm)</PresentationFormat>
  <Paragraphs>459</Paragraphs>
  <Slides>57</Slides>
  <Notes>16</Notes>
  <HiddenSlides>0</HiddenSlides>
  <MMClips>2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57</vt:i4>
      </vt:variant>
    </vt:vector>
  </HeadingPairs>
  <TitlesOfParts>
    <vt:vector size="61" baseType="lpstr">
      <vt:lpstr>Leere Präsentation</vt:lpstr>
      <vt:lpstr>Microsoft Formel-Editor</vt:lpstr>
      <vt:lpstr>Formel</vt:lpstr>
      <vt:lpstr>Microsoft Equation</vt:lpstr>
      <vt:lpstr>Planet Formation</vt:lpstr>
      <vt:lpstr>Coagulation as the start of planet formation</vt:lpstr>
      <vt:lpstr>Coagulation: What it is...</vt:lpstr>
      <vt:lpstr>Coagulation: What it is...</vt:lpstr>
      <vt:lpstr>Coagulation: What it is...</vt:lpstr>
      <vt:lpstr>PowerPoint-Präsentation</vt:lpstr>
      <vt:lpstr>Relative velocities between particles</vt:lpstr>
      <vt:lpstr>Turbulent stirring</vt:lpstr>
      <vt:lpstr>Maxwell-Boltzmann distribution</vt:lpstr>
      <vt:lpstr>Friction between a particle and the gas</vt:lpstr>
      <vt:lpstr>Friction between a particle and the gas</vt:lpstr>
      <vt:lpstr>Friction between a particle and the gas</vt:lpstr>
      <vt:lpstr>Friction between a particle and the gas</vt:lpstr>
      <vt:lpstr>Friction between a particle and the gas</vt:lpstr>
      <vt:lpstr>The „stopping time“</vt:lpstr>
      <vt:lpstr>back to: Turbulent stirring</vt:lpstr>
      <vt:lpstr>Turbulent stirring: The „Stokes Number“</vt:lpstr>
      <vt:lpstr>Turbulent stirring: Particle mean velocity</vt:lpstr>
      <vt:lpstr>Turbulent stirring: Particle diffusion</vt:lpstr>
      <vt:lpstr>Turbulent stirring: Collision velocities</vt:lpstr>
      <vt:lpstr>Turbulent stirring: Collision velocities</vt:lpstr>
      <vt:lpstr>Turbulent stirring: Collision velocities</vt:lpstr>
      <vt:lpstr>Turbulent stirring: Collision velocities</vt:lpstr>
      <vt:lpstr>PowerPoint-Präsentation</vt:lpstr>
      <vt:lpstr>Dust settling</vt:lpstr>
      <vt:lpstr>Vertical motion of particle</vt:lpstr>
      <vt:lpstr>Vertical motion of particle</vt:lpstr>
      <vt:lpstr>Vertical motion of small particle</vt:lpstr>
      <vt:lpstr>Vertical motion of big particle</vt:lpstr>
      <vt:lpstr>Turbulence stirs dust back up</vt:lpstr>
      <vt:lpstr>Settling-mixing equilibrium</vt:lpstr>
      <vt:lpstr>Settling-mixing equilibrium</vt:lpstr>
      <vt:lpstr>Radial drift of large bodies</vt:lpstr>
      <vt:lpstr>Radial drift of large bodies</vt:lpstr>
      <vt:lpstr>Radial drift of large bodies</vt:lpstr>
      <vt:lpstr>Radial drift of small dust particles</vt:lpstr>
      <vt:lpstr>Radial drift of small dust particles</vt:lpstr>
      <vt:lpstr>In general (big and small)</vt:lpstr>
      <vt:lpstr>PowerPoint-Präsentation</vt:lpstr>
      <vt:lpstr>Two main growth modes:</vt:lpstr>
      <vt:lpstr>Simple model of cluster-cluster growth</vt:lpstr>
      <vt:lpstr>Simple model of cluster-cluster growth</vt:lpstr>
      <vt:lpstr>Simple model of cluster-particle growth</vt:lpstr>
      <vt:lpstr>PowerPoint-Präsentation</vt:lpstr>
      <vt:lpstr>Particle distribution function:</vt:lpstr>
      <vt:lpstr>Particle distribution function:</vt:lpstr>
      <vt:lpstr>Particle distribution function:</vt:lpstr>
      <vt:lpstr>How to model growth</vt:lpstr>
      <vt:lpstr>How to model growth</vt:lpstr>
      <vt:lpstr>Simple model of growth</vt:lpstr>
      <vt:lpstr>Main problem: high velocities</vt:lpstr>
      <vt:lpstr>Dust coagulation+fragmentation model</vt:lpstr>
      <vt:lpstr>Dust coagulation+fragmentation model</vt:lpstr>
      <vt:lpstr>Meter-size barrier</vt:lpstr>
      <vt:lpstr>More barriers...</vt:lpstr>
      <vt:lpstr>The “Lucky One” idea</vt:lpstr>
      <vt:lpstr>The “Lucky One” idea</vt:lpstr>
    </vt:vector>
  </TitlesOfParts>
  <Company>Max Planck Institut für Astronomie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formation of stars and planets</dc:title>
  <dc:creator>Cornelis Dullemond</dc:creator>
  <cp:lastModifiedBy>Cornelis Dullemond</cp:lastModifiedBy>
  <cp:revision>250</cp:revision>
  <cp:lastPrinted>2013-11-04T12:51:16Z</cp:lastPrinted>
  <dcterms:created xsi:type="dcterms:W3CDTF">2005-08-21T12:50:04Z</dcterms:created>
  <dcterms:modified xsi:type="dcterms:W3CDTF">2013-11-18T01:36:25Z</dcterms:modified>
</cp:coreProperties>
</file>